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harts/chart1.xml" ContentType="application/vnd.openxmlformats-officedocument.drawingml.chart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1970" cy="6858000"/>
  <p:notesSz cx="6858000" cy="1219197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Abgerechnet</c:v>
                </c:pt>
              </c:strCache>
            </c:strRef>
          </c:tx>
          <c:spPr>
            <a:solidFill>
              <a:srgbClr val="A22626"/>
            </a:solidFill>
            <a:ln w="9525" cap="flat">
              <a:solidFill>
                <a:srgbClr val="FFFFFF"/>
              </a:solidFill>
              <a:prstDash val="solid"/>
              <a:round/>
            </a:ln>
            <a:effectLst>
              <a:noneShdw sx="100000" sy="100000" kx="0" ky="0" algn="bl" blurRad="38100" rotWithShape="1" dist="23000" dir="5400000">
                <a:srgbClr val="000000">
                  <a:alpha val="35000"/>
                </a:srgbClr>
              </a:noneShdw>
            </a:effectLst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0" i="0" strike="noStrike" sz="950" u="none">
                    <a:solidFill>
                      <a:srgbClr val="16181A"/>
                    </a:solidFill>
                    <a:latin typeface="Geist Mono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BA 1 · Rohbau</c:v>
                  </c:pt>
                  <c:pt idx="1">
                    <c:v>BA 2 · Ausbau</c:v>
                  </c:pt>
                  <c:pt idx="2">
                    <c:v>BA 3 · TGA</c:v>
                  </c:pt>
                  <c:pt idx="3">
                    <c:v>BA 4 · Außenanlagen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1180</c:v>
                </c:pt>
                <c:pt idx="1">
                  <c:v>843</c:v>
                </c:pt>
                <c:pt idx="2">
                  <c:v>468</c:v>
                </c:pt>
                <c:pt idx="3">
                  <c:v>166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Offen</c:v>
                </c:pt>
              </c:strCache>
            </c:strRef>
          </c:tx>
          <c:spPr>
            <a:solidFill>
              <a:srgbClr val="60A6FF"/>
            </a:solidFill>
            <a:ln w="9525" cap="flat">
              <a:solidFill>
                <a:srgbClr val="FFFFFF"/>
              </a:solidFill>
              <a:prstDash val="solid"/>
              <a:round/>
            </a:ln>
            <a:effectLst>
              <a:noneShdw sx="100000" sy="100000" kx="0" ky="0" algn="bl" blurRad="38100" rotWithShape="1" dist="23000" dir="5400000">
                <a:srgbClr val="000000">
                  <a:alpha val="35000"/>
                </a:srgbClr>
              </a:noneShdw>
            </a:effectLst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0" i="0" strike="noStrike" sz="950" u="none">
                    <a:solidFill>
                      <a:srgbClr val="16181A"/>
                    </a:solidFill>
                    <a:latin typeface="Geist Mono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BA 1 · Rohbau</c:v>
                  </c:pt>
                  <c:pt idx="1">
                    <c:v>BA 2 · Ausbau</c:v>
                  </c:pt>
                  <c:pt idx="2">
                    <c:v>BA 3 · TGA</c:v>
                  </c:pt>
                  <c:pt idx="3">
                    <c:v>BA 4 · Außenanlagen</c:v>
                  </c:pt>
                </c:lvl>
              </c:multiLvlStrCache>
            </c:multiLvl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120</c:v>
                </c:pt>
                <c:pt idx="1">
                  <c:v>615</c:v>
                </c:pt>
                <c:pt idx="2">
                  <c:v>610</c:v>
                </c:pt>
                <c:pt idx="3">
                  <c:v>283</c:v>
                </c:pt>
              </c:numCache>
            </c:numRef>
          </c:val>
        </c:ser>
        <c:dLbls>
          <c:numFmt formatCode="0" sourceLinked="0"/>
          <c:txPr>
            <a:bodyPr/>
            <a:lstStyle/>
            <a:p>
              <a:pPr>
                <a:defRPr b="0" i="0" strike="noStrike" sz="950" u="none">
                  <a:solidFill>
                    <a:srgbClr val="16181A"/>
                  </a:solidFill>
                  <a:latin typeface="Geist Mono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8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9525" cap="flat">
            <a:solidFill>
              <a:srgbClr val="E2E3E0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3575B"/>
                </a:solidFill>
                <a:latin typeface="Geist Mono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1400"/>
          <c:min val="0"/>
        </c:scaling>
        <c:delete val="0"/>
        <c:axPos val="l"/>
        <c:majorGridlines>
          <c:spPr>
            <a:ln w="9525" cap="flat">
              <a:solidFill>
                <a:srgbClr val="E2E3E0"/>
              </a:solidFill>
              <a:prstDash val="solid"/>
              <a:round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950" b="0" i="0" u="none" strike="noStrike">
                <a:solidFill>
                  <a:srgbClr val="8C9095"/>
                </a:solidFill>
                <a:latin typeface="Geist Mono"/>
              </a:defRPr>
            </a:pPr>
            <a:endParaRPr lang="en-US"/>
          </a:p>
        </c:txPr>
        <c:crossAx val="2094734554"/>
        <c:crosses val="autoZero"/>
        <c:crossBetween val="between"/>
        <c:majorUnit val="350"/>
      </c:valAx>
      <c:spPr>
        <a:solidFill>
          <a:srgbClr val="FFFFFF"/>
        </a:solidFill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00">
              <a:solidFill>
                <a:srgbClr val="53575B"/>
              </a:solidFill>
              <a:latin typeface="Geist Mono"/>
              <a:cs typeface="Geist Mono"/>
            </a:defRPr>
          </a:pPr>
          <a:endParaRPr lang="en-US"/>
        </a:p>
      </c:txPr>
    </c:legend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Titelfolie. Near-black Deckfläche, reversiertes Logo, roter Akzentstrich.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Abschlussfolie. Reversiertes Logo zentriert, Kontaktblock in Geist Mono.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Agenda. Mono-Zähler in BauLynq Rot, Haarlinien zwischen den Zeilen.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Statement-Folie. Ein einziges rotes Wort: „einzige“.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Drei Säulen: Ausschreibung, Ausführung, Abrechnung.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Vier Kennzahlen. Genau eine Zahl in BauLynq Rot.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Rechnungsübersicht aus INRX. Keine Vertikallinien, Zahlen rechtsbündig in Geist Mono.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Natives PowerPoint-Säulendiagramm. Serienfarben Slot 1 (Rot) und Slot 4 (Stahl); Datenbeschriftungen sind Pflicht.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Fünf Module als Pill-Chips in Geist Mono mit Haarlinien-Kontur.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Phasenbalken. Laufende Phase in BauLynq Rot — das einzige rote Element.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rev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ink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image" Target="../media/baulynq-mark-rev.png"/><Relationship Id="rId2" Type="http://schemas.openxmlformats.org/officeDocument/2006/relationships/slideMaster" Target="../slideMasters/slideMaster1.xml"/></Relationships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">
    <p:bg>
      <p:bgPr>
        <a:solidFill>
          <a:srgbClr val="0B0D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reversed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635000"/>
            <a:ext cx="457200" cy="457200"/>
          </a:xfrm>
          <a:prstGeom prst="rect">
            <a:avLst/>
          </a:prstGeom>
        </p:spPr>
      </p:pic>
      <p:sp>
        <p:nvSpPr>
          <p:cNvPr id="20" name="BauLynq Name"/>
          <p:cNvSpPr txBox="1"/>
          <p:nvPr/>
        </p:nvSpPr>
        <p:spPr>
          <a:xfrm>
            <a:off x="6480800" y="635000"/>
            <a:ext cx="5000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de-DE" sz="1600" spc="-19" b="1" kern="0" dirty="0">
                <a:solidFill>
                  <a:srgbClr val="F7F7F5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BauLynq</a:t>
            </a:r>
            <a:endParaRPr lang="de-DE" sz="1600" dirty="0"/>
          </a:p>
        </p:txBody>
      </p:sp>
      <p:sp>
        <p:nvSpPr>
          <p:cNvPr id="3" name="Shape 0"/>
          <p:cNvSpPr/>
          <p:nvPr/>
        </p:nvSpPr>
        <p:spPr>
          <a:xfrm>
            <a:off x="711200" y="2540000"/>
            <a:ext cx="711200" cy="31750"/>
          </a:xfrm>
          <a:prstGeom prst="rect">
            <a:avLst/>
          </a:prstGeom>
          <a:solidFill>
            <a:srgbClr val="8E2222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Text 1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19304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Shape 1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5" name="Text 2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Spalte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19304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Shape 1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5" name="Text 2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19304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Shape 1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5" name="Text 2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  <p:sp>
        <p:nvSpPr>
          <p:cNvPr id="6" name="Shape 3"/>
          <p:cNvSpPr/>
          <p:nvPr/>
        </p:nvSpPr>
        <p:spPr>
          <a:xfrm>
            <a:off x="711200" y="2235200"/>
            <a:ext cx="52324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7" name="Shape 4"/>
          <p:cNvSpPr/>
          <p:nvPr/>
        </p:nvSpPr>
        <p:spPr>
          <a:xfrm>
            <a:off x="6248400" y="2235200"/>
            <a:ext cx="52324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8" name="Shape 5"/>
          <p:cNvSpPr/>
          <p:nvPr/>
        </p:nvSpPr>
        <p:spPr>
          <a:xfrm>
            <a:off x="711200" y="4076700"/>
            <a:ext cx="52324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9" name="Shape 6"/>
          <p:cNvSpPr/>
          <p:nvPr/>
        </p:nvSpPr>
        <p:spPr>
          <a:xfrm>
            <a:off x="6248400" y="4076700"/>
            <a:ext cx="5232400" cy="9525"/>
          </a:xfrm>
          <a:prstGeom prst="rect">
            <a:avLst/>
          </a:prstGeom>
          <a:solidFill>
            <a:srgbClr val="E2E3E0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l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19304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Shape 1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5" name="Text 2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gramm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ink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0" y="558800"/>
            <a:ext cx="381000" cy="381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11200" y="19304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" name="Shape 1"/>
          <p:cNvSpPr/>
          <p:nvPr/>
        </p:nvSpPr>
        <p:spPr>
          <a:xfrm>
            <a:off x="711200" y="60452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5" name="Text 2"/>
          <p:cNvSpPr/>
          <p:nvPr/>
        </p:nvSpPr>
        <p:spPr>
          <a:xfrm>
            <a:off x="711200" y="6146800"/>
            <a:ext cx="538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BauLynq · www.baulynq.com</a:t>
            </a:r>
            <a:endParaRPr lang="en-US" sz="8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luss">
    <p:bg>
      <p:bgPr>
        <a:solidFill>
          <a:srgbClr val="0B0D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uLynq Mark" descr="BauLynq mark (reversed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635000"/>
            <a:ext cx="457200" cy="457200"/>
          </a:xfrm>
          <a:prstGeom prst="rect">
            <a:avLst/>
          </a:prstGeom>
        </p:spPr>
      </p:pic>
      <p:sp>
        <p:nvSpPr>
          <p:cNvPr id="20" name="BauLynq Name"/>
          <p:cNvSpPr txBox="1"/>
          <p:nvPr/>
        </p:nvSpPr>
        <p:spPr>
          <a:xfrm>
            <a:off x="6480800" y="635000"/>
            <a:ext cx="5000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de-DE" sz="1600" spc="-19" b="1" kern="0" dirty="0">
                <a:solidFill>
                  <a:srgbClr val="F7F7F5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BauLynq</a:t>
            </a:r>
            <a:endParaRPr lang="de-DE" sz="1600" dirty="0"/>
          </a:p>
        </p:txBody>
      </p:sp>
      <p:sp>
        <p:nvSpPr>
          <p:cNvPr id="3" name="Shape 0"/>
          <p:cNvSpPr/>
          <p:nvPr/>
        </p:nvSpPr>
        <p:spPr>
          <a:xfrm>
            <a:off x="5740400" y="3225800"/>
            <a:ext cx="711200" cy="31750"/>
          </a:xfrm>
          <a:prstGeom prst="rect">
            <a:avLst/>
          </a:prstGeom>
          <a:solidFill>
            <a:srgbClr val="8E2222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8940800" y="1181100"/>
            <a:ext cx="25400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STAND 29.07.2026</a:t>
            </a:r>
            <a:endParaRPr lang="en-US" sz="100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27432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1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DIE DEUTSCHE BAUSOFTWARE-SUITE</a:t>
            </a:r>
            <a:endParaRPr lang="en-US" sz="11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3098800"/>
            <a:ext cx="10769600" cy="208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800"/>
              </a:lnSpc>
              <a:buNone/>
            </a:pPr>
            <a:r>
              <a:rPr lang="en-US" sz="7200" spc="-220" kern="0" dirty="0">
                <a:solidFill>
                  <a:srgbClr val="FFFFFF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Ein Projekt.</a:t>
            </a:r>
            <a:endParaRPr lang="en-US" sz="7200" dirty="0"/>
          </a:p>
          <a:p>
            <a:pPr indent="0" marL="0">
              <a:lnSpc>
                <a:spcPts val="7800"/>
              </a:lnSpc>
              <a:buNone/>
            </a:pPr>
            <a:r>
              <a:rPr lang="en-US" sz="7200" spc="-220" kern="0" dirty="0">
                <a:solidFill>
                  <a:srgbClr val="FFFFFF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Ein Datensatz.</a:t>
            </a:r>
            <a:endParaRPr lang="en-US" sz="7200" dirty="0"/>
          </a:p>
        </p:txBody>
      </p:sp>
      <p:sp>
        <p:nvSpPr>
          <p:cNvPr id="6" name="Text 3"/>
          <p:cNvSpPr txBox="1"/>
          <p:nvPr/>
        </p:nvSpPr>
        <p:spPr>
          <a:xfrm>
            <a:off x="711200" y="5283200"/>
            <a:ext cx="107696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9AA0A6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Ausschreibung · Vergabe · Ausführung · Abrechnung · Übergabe — auf einem Leistungsverzeichnis.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2768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spc="1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KONTAKT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3479800"/>
            <a:ext cx="10769600" cy="584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3400" spc="-100" kern="0" dirty="0">
                <a:solidFill>
                  <a:srgbClr val="FFFFFF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„Ein Projekt. Ein Datensatz.“</a:t>
            </a:r>
            <a:endParaRPr lang="en-US" sz="34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4343400"/>
            <a:ext cx="107696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AA0A6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Mohamad El Ejel · eng.mejel1@gmail.com · +961 3 326 541 · www.baulynq.com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ÜBERSICHT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Agenda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Acht Punkte — in der Reihenfolge, in der sie im Projekt auftreten.</a:t>
            </a:r>
            <a:endParaRPr lang="en-US" sz="1250" dirty="0"/>
          </a:p>
        </p:txBody>
      </p:sp>
      <p:sp>
        <p:nvSpPr>
          <p:cNvPr id="6" name="Text 3"/>
          <p:cNvSpPr txBox="1"/>
          <p:nvPr/>
        </p:nvSpPr>
        <p:spPr>
          <a:xfrm>
            <a:off x="711200" y="23876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01</a:t>
            </a:r>
            <a:endParaRPr lang="en-US" sz="1100" dirty="0"/>
          </a:p>
        </p:txBody>
      </p:sp>
      <p:sp>
        <p:nvSpPr>
          <p:cNvPr id="7" name="Text 4"/>
          <p:cNvSpPr txBox="1"/>
          <p:nvPr/>
        </p:nvSpPr>
        <p:spPr>
          <a:xfrm>
            <a:off x="1371600" y="23495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Positionierung</a:t>
            </a:r>
            <a:endParaRPr lang="en-US" sz="1500" dirty="0"/>
          </a:p>
        </p:txBody>
      </p:sp>
      <p:sp>
        <p:nvSpPr>
          <p:cNvPr id="8" name="Text 5"/>
          <p:cNvSpPr txBox="1"/>
          <p:nvPr/>
        </p:nvSpPr>
        <p:spPr>
          <a:xfrm>
            <a:off x="6045200" y="23876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Warum ein Datensatz genügt</a:t>
            </a:r>
            <a:endParaRPr lang="en-US" sz="950" dirty="0"/>
          </a:p>
        </p:txBody>
      </p:sp>
      <p:sp>
        <p:nvSpPr>
          <p:cNvPr id="9" name="Shape 6"/>
          <p:cNvSpPr/>
          <p:nvPr/>
        </p:nvSpPr>
        <p:spPr>
          <a:xfrm>
            <a:off x="711200" y="27051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0" name="Text 7"/>
          <p:cNvSpPr txBox="1"/>
          <p:nvPr/>
        </p:nvSpPr>
        <p:spPr>
          <a:xfrm>
            <a:off x="711200" y="28194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02</a:t>
            </a:r>
            <a:endParaRPr lang="en-US" sz="1100" dirty="0"/>
          </a:p>
        </p:txBody>
      </p:sp>
      <p:sp>
        <p:nvSpPr>
          <p:cNvPr id="11" name="Text 8"/>
          <p:cNvSpPr txBox="1"/>
          <p:nvPr/>
        </p:nvSpPr>
        <p:spPr>
          <a:xfrm>
            <a:off x="1371600" y="27813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Plattform</a:t>
            </a:r>
            <a:endParaRPr lang="en-US" sz="1500" dirty="0"/>
          </a:p>
        </p:txBody>
      </p:sp>
      <p:sp>
        <p:nvSpPr>
          <p:cNvPr id="12" name="Text 9"/>
          <p:cNvSpPr txBox="1"/>
          <p:nvPr/>
        </p:nvSpPr>
        <p:spPr>
          <a:xfrm>
            <a:off x="6045200" y="28194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Drei Säulen, ein Leistungsverzeichnis</a:t>
            </a:r>
            <a:endParaRPr lang="en-US" sz="950" dirty="0"/>
          </a:p>
        </p:txBody>
      </p:sp>
      <p:sp>
        <p:nvSpPr>
          <p:cNvPr id="13" name="Shape 10"/>
          <p:cNvSpPr/>
          <p:nvPr/>
        </p:nvSpPr>
        <p:spPr>
          <a:xfrm>
            <a:off x="711200" y="31369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4" name="Text 11"/>
          <p:cNvSpPr txBox="1"/>
          <p:nvPr/>
        </p:nvSpPr>
        <p:spPr>
          <a:xfrm>
            <a:off x="711200" y="32512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03</a:t>
            </a:r>
            <a:endParaRPr lang="en-US" sz="1100" dirty="0"/>
          </a:p>
        </p:txBody>
      </p:sp>
      <p:sp>
        <p:nvSpPr>
          <p:cNvPr id="15" name="Text 12"/>
          <p:cNvSpPr txBox="1"/>
          <p:nvPr/>
        </p:nvSpPr>
        <p:spPr>
          <a:xfrm>
            <a:off x="1371600" y="32131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Kennzahlen</a:t>
            </a:r>
            <a:endParaRPr lang="en-US" sz="1500" dirty="0"/>
          </a:p>
        </p:txBody>
      </p:sp>
      <p:sp>
        <p:nvSpPr>
          <p:cNvPr id="16" name="Text 13"/>
          <p:cNvSpPr txBox="1"/>
          <p:nvPr/>
        </p:nvSpPr>
        <p:spPr>
          <a:xfrm>
            <a:off x="6045200" y="32512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Auftragssumme, Abrechnungsgrad, Nachträge</a:t>
            </a:r>
            <a:endParaRPr lang="en-US" sz="950" dirty="0"/>
          </a:p>
        </p:txBody>
      </p:sp>
      <p:sp>
        <p:nvSpPr>
          <p:cNvPr id="17" name="Shape 14"/>
          <p:cNvSpPr/>
          <p:nvPr/>
        </p:nvSpPr>
        <p:spPr>
          <a:xfrm>
            <a:off x="711200" y="35687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8" name="Text 15"/>
          <p:cNvSpPr txBox="1"/>
          <p:nvPr/>
        </p:nvSpPr>
        <p:spPr>
          <a:xfrm>
            <a:off x="711200" y="36830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04</a:t>
            </a:r>
            <a:endParaRPr lang="en-US" sz="1100" dirty="0"/>
          </a:p>
        </p:txBody>
      </p:sp>
      <p:sp>
        <p:nvSpPr>
          <p:cNvPr id="19" name="Text 16"/>
          <p:cNvSpPr txBox="1"/>
          <p:nvPr/>
        </p:nvSpPr>
        <p:spPr>
          <a:xfrm>
            <a:off x="1371600" y="36449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Rechnungsübersicht</a:t>
            </a:r>
            <a:endParaRPr lang="en-US" sz="1500" dirty="0"/>
          </a:p>
        </p:txBody>
      </p:sp>
      <p:sp>
        <p:nvSpPr>
          <p:cNvPr id="20" name="Text 17"/>
          <p:cNvSpPr txBox="1"/>
          <p:nvPr/>
        </p:nvSpPr>
        <p:spPr>
          <a:xfrm>
            <a:off x="6045200" y="36830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Abschlag, Nachtrag, Schlussrechnung</a:t>
            </a:r>
            <a:endParaRPr lang="en-US" sz="950" dirty="0"/>
          </a:p>
        </p:txBody>
      </p:sp>
      <p:sp>
        <p:nvSpPr>
          <p:cNvPr id="21" name="Shape 18"/>
          <p:cNvSpPr/>
          <p:nvPr/>
        </p:nvSpPr>
        <p:spPr>
          <a:xfrm>
            <a:off x="711200" y="40005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2" name="Text 19"/>
          <p:cNvSpPr txBox="1"/>
          <p:nvPr/>
        </p:nvSpPr>
        <p:spPr>
          <a:xfrm>
            <a:off x="711200" y="41148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05</a:t>
            </a:r>
            <a:endParaRPr lang="en-US" sz="1100" dirty="0"/>
          </a:p>
        </p:txBody>
      </p:sp>
      <p:sp>
        <p:nvSpPr>
          <p:cNvPr id="23" name="Text 20"/>
          <p:cNvSpPr txBox="1"/>
          <p:nvPr/>
        </p:nvSpPr>
        <p:spPr>
          <a:xfrm>
            <a:off x="1371600" y="40767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Abrechnungsstand</a:t>
            </a:r>
            <a:endParaRPr lang="en-US" sz="1500" dirty="0"/>
          </a:p>
        </p:txBody>
      </p:sp>
      <p:sp>
        <p:nvSpPr>
          <p:cNvPr id="24" name="Text 21"/>
          <p:cNvSpPr txBox="1"/>
          <p:nvPr/>
        </p:nvSpPr>
        <p:spPr>
          <a:xfrm>
            <a:off x="6045200" y="41148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Abgerechnet und offen je Bauabschnitt</a:t>
            </a:r>
            <a:endParaRPr lang="en-US" sz="950" dirty="0"/>
          </a:p>
        </p:txBody>
      </p:sp>
      <p:sp>
        <p:nvSpPr>
          <p:cNvPr id="25" name="Shape 22"/>
          <p:cNvSpPr/>
          <p:nvPr/>
        </p:nvSpPr>
        <p:spPr>
          <a:xfrm>
            <a:off x="711200" y="44323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6" name="Text 23"/>
          <p:cNvSpPr txBox="1"/>
          <p:nvPr/>
        </p:nvSpPr>
        <p:spPr>
          <a:xfrm>
            <a:off x="711200" y="45466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06</a:t>
            </a:r>
            <a:endParaRPr lang="en-US" sz="1100" dirty="0"/>
          </a:p>
        </p:txBody>
      </p:sp>
      <p:sp>
        <p:nvSpPr>
          <p:cNvPr id="27" name="Text 24"/>
          <p:cNvSpPr txBox="1"/>
          <p:nvPr/>
        </p:nvSpPr>
        <p:spPr>
          <a:xfrm>
            <a:off x="1371600" y="45085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Produktsuite</a:t>
            </a:r>
            <a:endParaRPr lang="en-US" sz="1500" dirty="0"/>
          </a:p>
        </p:txBody>
      </p:sp>
      <p:sp>
        <p:nvSpPr>
          <p:cNvPr id="28" name="Text 25"/>
          <p:cNvSpPr txBox="1"/>
          <p:nvPr/>
        </p:nvSpPr>
        <p:spPr>
          <a:xfrm>
            <a:off x="6045200" y="45466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BidX · INRX · ReportsX · FleetX · CrewX</a:t>
            </a:r>
            <a:endParaRPr lang="en-US" sz="950" dirty="0"/>
          </a:p>
        </p:txBody>
      </p:sp>
      <p:sp>
        <p:nvSpPr>
          <p:cNvPr id="29" name="Shape 26"/>
          <p:cNvSpPr/>
          <p:nvPr/>
        </p:nvSpPr>
        <p:spPr>
          <a:xfrm>
            <a:off x="711200" y="48641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0" name="Text 27"/>
          <p:cNvSpPr txBox="1"/>
          <p:nvPr/>
        </p:nvSpPr>
        <p:spPr>
          <a:xfrm>
            <a:off x="711200" y="49784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07</a:t>
            </a:r>
            <a:endParaRPr lang="en-US" sz="1100" dirty="0"/>
          </a:p>
        </p:txBody>
      </p:sp>
      <p:sp>
        <p:nvSpPr>
          <p:cNvPr id="31" name="Text 28"/>
          <p:cNvSpPr txBox="1"/>
          <p:nvPr/>
        </p:nvSpPr>
        <p:spPr>
          <a:xfrm>
            <a:off x="1371600" y="49403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Projektphasen</a:t>
            </a:r>
            <a:endParaRPr lang="en-US" sz="1500" dirty="0"/>
          </a:p>
        </p:txBody>
      </p:sp>
      <p:sp>
        <p:nvSpPr>
          <p:cNvPr id="32" name="Text 29"/>
          <p:cNvSpPr txBox="1"/>
          <p:nvPr/>
        </p:nvSpPr>
        <p:spPr>
          <a:xfrm>
            <a:off x="6045200" y="49784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Ausschreibung bis Übergabe</a:t>
            </a:r>
            <a:endParaRPr lang="en-US" sz="950" dirty="0"/>
          </a:p>
        </p:txBody>
      </p:sp>
      <p:sp>
        <p:nvSpPr>
          <p:cNvPr id="33" name="Shape 30"/>
          <p:cNvSpPr/>
          <p:nvPr/>
        </p:nvSpPr>
        <p:spPr>
          <a:xfrm>
            <a:off x="711200" y="52959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4" name="Text 31"/>
          <p:cNvSpPr txBox="1"/>
          <p:nvPr/>
        </p:nvSpPr>
        <p:spPr>
          <a:xfrm>
            <a:off x="711200" y="5410200"/>
            <a:ext cx="508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spc="6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08</a:t>
            </a:r>
            <a:endParaRPr lang="en-US" sz="1100" dirty="0"/>
          </a:p>
        </p:txBody>
      </p:sp>
      <p:sp>
        <p:nvSpPr>
          <p:cNvPr id="35" name="Text 32"/>
          <p:cNvSpPr txBox="1"/>
          <p:nvPr/>
        </p:nvSpPr>
        <p:spPr>
          <a:xfrm>
            <a:off x="1371600" y="5372100"/>
            <a:ext cx="4572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Kontakt</a:t>
            </a:r>
            <a:endParaRPr lang="en-US" sz="1500" dirty="0"/>
          </a:p>
        </p:txBody>
      </p:sp>
      <p:sp>
        <p:nvSpPr>
          <p:cNvPr id="36" name="Text 33"/>
          <p:cNvSpPr txBox="1"/>
          <p:nvPr/>
        </p:nvSpPr>
        <p:spPr>
          <a:xfrm>
            <a:off x="6045200" y="5410200"/>
            <a:ext cx="543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Ansprechpartner und Termine</a:t>
            </a:r>
            <a:endParaRPr lang="en-US" sz="950" dirty="0"/>
          </a:p>
        </p:txBody>
      </p:sp>
      <p:sp>
        <p:nvSpPr>
          <p:cNvPr id="37" name="Shape 34"/>
          <p:cNvSpPr/>
          <p:nvPr/>
        </p:nvSpPr>
        <p:spPr>
          <a:xfrm>
            <a:off x="711200" y="57277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8" name="Text 35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02 / 10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POSITIONIERUNG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2362200"/>
            <a:ext cx="10769600" cy="24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600"/>
              </a:lnSpc>
              <a:buNone/>
            </a:pPr>
            <a:r>
              <a:rPr lang="en-US" sz="4600" spc="-14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Das Leistungsverzeichnis ist die </a:t>
            </a:r>
            <a:pPr indent="0" marL="0">
              <a:lnSpc>
                <a:spcPts val="5600"/>
              </a:lnSpc>
              <a:buNone/>
            </a:pPr>
            <a:r>
              <a:rPr lang="en-US" sz="4600" spc="-140" kern="0" dirty="0">
                <a:solidFill>
                  <a:srgbClr val="8E2222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einzige</a:t>
            </a:r>
            <a:pPr indent="0" marL="0">
              <a:lnSpc>
                <a:spcPts val="5600"/>
              </a:lnSpc>
              <a:buNone/>
            </a:pPr>
            <a:r>
              <a:rPr lang="en-US" sz="4600" spc="-14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 Quelle — vom Angebot bis zur Schlussrechnung.</a:t>
            </a:r>
            <a:endParaRPr lang="en-US" sz="4600" dirty="0"/>
          </a:p>
        </p:txBody>
      </p:sp>
      <p:sp>
        <p:nvSpPr>
          <p:cNvPr id="5" name="Shape 2"/>
          <p:cNvSpPr/>
          <p:nvPr/>
        </p:nvSpPr>
        <p:spPr>
          <a:xfrm>
            <a:off x="711200" y="4978400"/>
            <a:ext cx="1524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6" name="Text 3"/>
          <p:cNvSpPr txBox="1"/>
          <p:nvPr/>
        </p:nvSpPr>
        <p:spPr>
          <a:xfrm>
            <a:off x="711200" y="5181600"/>
            <a:ext cx="1076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Keine Übertragung. Keine Doppelerfassung. Kein Versionsstand, der abweicht.</a:t>
            </a:r>
            <a:endParaRPr lang="en-US" sz="1100" dirty="0"/>
          </a:p>
        </p:txBody>
      </p:sp>
      <p:sp>
        <p:nvSpPr>
          <p:cNvPr id="7" name="Text 4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03 / 10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PLATTFORM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Drei Säulen, ein Datensatz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Alle drei Phasen greifen schreibend auf dasselbe Leistungsverzeichnis zu.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711200" y="2235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7" name="Text 4"/>
          <p:cNvSpPr txBox="1"/>
          <p:nvPr/>
        </p:nvSpPr>
        <p:spPr>
          <a:xfrm>
            <a:off x="711200" y="2387600"/>
            <a:ext cx="31750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01 · AUSSCHREIBUNG</a:t>
            </a:r>
            <a:endParaRPr lang="en-US" sz="1000" dirty="0"/>
          </a:p>
        </p:txBody>
      </p:sp>
      <p:sp>
        <p:nvSpPr>
          <p:cNvPr id="8" name="Text 5"/>
          <p:cNvSpPr txBox="1"/>
          <p:nvPr/>
        </p:nvSpPr>
        <p:spPr>
          <a:xfrm>
            <a:off x="711200" y="2717800"/>
            <a:ext cx="317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spc="-5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Ein LV, sauber strukturiert.</a:t>
            </a:r>
            <a:endParaRPr lang="en-US" sz="2100" dirty="0"/>
          </a:p>
        </p:txBody>
      </p:sp>
      <p:sp>
        <p:nvSpPr>
          <p:cNvPr id="9" name="Text 6"/>
          <p:cNvSpPr txBox="1"/>
          <p:nvPr/>
        </p:nvSpPr>
        <p:spPr>
          <a:xfrm>
            <a:off x="711200" y="3276600"/>
            <a:ext cx="3175000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700"/>
              </a:lnSpc>
              <a:buNone/>
            </a:pPr>
            <a:r>
              <a:rPr lang="en-US" sz="11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BidX erzeugt GAEB-konforme Leistungsverzeichnisse. Preisspiegel und Vergabevorschlag entstehen aus denselben Positionen.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711200" y="4902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1" name="Text 8"/>
          <p:cNvSpPr txBox="1"/>
          <p:nvPr/>
        </p:nvSpPr>
        <p:spPr>
          <a:xfrm>
            <a:off x="711200" y="5029200"/>
            <a:ext cx="3175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spc="6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MODUL · BidX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4508500" y="2235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3" name="Text 10"/>
          <p:cNvSpPr txBox="1"/>
          <p:nvPr/>
        </p:nvSpPr>
        <p:spPr>
          <a:xfrm>
            <a:off x="4508500" y="2387600"/>
            <a:ext cx="31750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02 · AUSFÜHRUNG</a:t>
            </a:r>
            <a:endParaRPr lang="en-US" sz="1000" dirty="0"/>
          </a:p>
        </p:txBody>
      </p:sp>
      <p:sp>
        <p:nvSpPr>
          <p:cNvPr id="14" name="Text 11"/>
          <p:cNvSpPr txBox="1"/>
          <p:nvPr/>
        </p:nvSpPr>
        <p:spPr>
          <a:xfrm>
            <a:off x="4508500" y="2717800"/>
            <a:ext cx="317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spc="-5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Aufmaß direkt am Bau.</a:t>
            </a:r>
            <a:endParaRPr lang="en-US" sz="2100" dirty="0"/>
          </a:p>
        </p:txBody>
      </p:sp>
      <p:sp>
        <p:nvSpPr>
          <p:cNvPr id="15" name="Text 12"/>
          <p:cNvSpPr txBox="1"/>
          <p:nvPr/>
        </p:nvSpPr>
        <p:spPr>
          <a:xfrm>
            <a:off x="4508500" y="3276600"/>
            <a:ext cx="3175000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700"/>
              </a:lnSpc>
              <a:buNone/>
            </a:pPr>
            <a:r>
              <a:rPr lang="en-US" sz="11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ReportsX, FleetX und CrewX schreiben in denselben Datensatz. Aufmaß, Geräte und Stunden bleiben mit der Position verknüpft.</a:t>
            </a:r>
            <a:endParaRPr lang="en-US" sz="1150" dirty="0"/>
          </a:p>
        </p:txBody>
      </p:sp>
      <p:sp>
        <p:nvSpPr>
          <p:cNvPr id="16" name="Shape 13"/>
          <p:cNvSpPr/>
          <p:nvPr/>
        </p:nvSpPr>
        <p:spPr>
          <a:xfrm>
            <a:off x="4508500" y="4902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7" name="Text 14"/>
          <p:cNvSpPr txBox="1"/>
          <p:nvPr/>
        </p:nvSpPr>
        <p:spPr>
          <a:xfrm>
            <a:off x="4508500" y="5029200"/>
            <a:ext cx="3175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spc="6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MODULE · ReportsX · FleetX · CrewX</a:t>
            </a:r>
            <a:endParaRPr lang="en-US" sz="950" dirty="0"/>
          </a:p>
        </p:txBody>
      </p:sp>
      <p:sp>
        <p:nvSpPr>
          <p:cNvPr id="18" name="Shape 15"/>
          <p:cNvSpPr/>
          <p:nvPr/>
        </p:nvSpPr>
        <p:spPr>
          <a:xfrm>
            <a:off x="8305800" y="2235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9" name="Text 16"/>
          <p:cNvSpPr txBox="1"/>
          <p:nvPr/>
        </p:nvSpPr>
        <p:spPr>
          <a:xfrm>
            <a:off x="8305800" y="2387600"/>
            <a:ext cx="31750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03 · ABRECHNUNG</a:t>
            </a:r>
            <a:endParaRPr lang="en-US" sz="1000" dirty="0"/>
          </a:p>
        </p:txBody>
      </p:sp>
      <p:sp>
        <p:nvSpPr>
          <p:cNvPr id="20" name="Text 17"/>
          <p:cNvSpPr txBox="1"/>
          <p:nvPr/>
        </p:nvSpPr>
        <p:spPr>
          <a:xfrm>
            <a:off x="8305800" y="2717800"/>
            <a:ext cx="317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spc="-5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Rechnung ohne Bruch.</a:t>
            </a:r>
            <a:endParaRPr lang="en-US" sz="2100" dirty="0"/>
          </a:p>
        </p:txBody>
      </p:sp>
      <p:sp>
        <p:nvSpPr>
          <p:cNvPr id="21" name="Text 18"/>
          <p:cNvSpPr txBox="1"/>
          <p:nvPr/>
        </p:nvSpPr>
        <p:spPr>
          <a:xfrm>
            <a:off x="8305800" y="3276600"/>
            <a:ext cx="3175000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700"/>
              </a:lnSpc>
              <a:buNone/>
            </a:pPr>
            <a:r>
              <a:rPr lang="en-US" sz="11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INRX rechnet gegen das LV ab — Abschlag, Nachtrag, Schlussrechnung. Prüfvermerke und Freigaben bleiben revisionssicher.</a:t>
            </a:r>
            <a:endParaRPr lang="en-US" sz="1150" dirty="0"/>
          </a:p>
        </p:txBody>
      </p:sp>
      <p:sp>
        <p:nvSpPr>
          <p:cNvPr id="22" name="Shape 19"/>
          <p:cNvSpPr/>
          <p:nvPr/>
        </p:nvSpPr>
        <p:spPr>
          <a:xfrm>
            <a:off x="8305800" y="4902200"/>
            <a:ext cx="31750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3" name="Text 20"/>
          <p:cNvSpPr txBox="1"/>
          <p:nvPr/>
        </p:nvSpPr>
        <p:spPr>
          <a:xfrm>
            <a:off x="8305800" y="5029200"/>
            <a:ext cx="3175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spc="6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MODUL · INRX</a:t>
            </a:r>
            <a:endParaRPr lang="en-US" sz="950" dirty="0"/>
          </a:p>
        </p:txBody>
      </p:sp>
      <p:sp>
        <p:nvSpPr>
          <p:cNvPr id="24" name="Text 21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04 / 10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KENNZAHLEN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Neubau Logistikzentrum Nord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Bauabschnitt 1 bis 4 · Stand 30.06.2026 · alle Beträge netto.</a:t>
            </a:r>
            <a:endParaRPr lang="en-US" sz="1250" dirty="0"/>
          </a:p>
        </p:txBody>
      </p:sp>
      <p:sp>
        <p:nvSpPr>
          <p:cNvPr id="6" name="Text 3"/>
          <p:cNvSpPr txBox="1"/>
          <p:nvPr/>
        </p:nvSpPr>
        <p:spPr>
          <a:xfrm>
            <a:off x="711200" y="2387600"/>
            <a:ext cx="52324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AUFTRAGSSUMME NETTO</a:t>
            </a:r>
            <a:endParaRPr lang="en-US" sz="1000" dirty="0"/>
          </a:p>
        </p:txBody>
      </p:sp>
      <p:sp>
        <p:nvSpPr>
          <p:cNvPr id="7" name="Text 4"/>
          <p:cNvSpPr txBox="1"/>
          <p:nvPr/>
        </p:nvSpPr>
        <p:spPr>
          <a:xfrm>
            <a:off x="711200" y="2692400"/>
            <a:ext cx="523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80" kern="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4.284.900,00 €</a:t>
            </a:r>
            <a:endParaRPr lang="en-US" sz="4400" dirty="0"/>
          </a:p>
        </p:txBody>
      </p:sp>
      <p:sp>
        <p:nvSpPr>
          <p:cNvPr id="8" name="Text 5"/>
          <p:cNvSpPr txBox="1"/>
          <p:nvPr/>
        </p:nvSpPr>
        <p:spPr>
          <a:xfrm>
            <a:off x="711200" y="3505200"/>
            <a:ext cx="52324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Hauptauftrag inkl. 7 Nachträge</a:t>
            </a:r>
            <a:endParaRPr lang="en-US" sz="950" dirty="0"/>
          </a:p>
        </p:txBody>
      </p:sp>
      <p:sp>
        <p:nvSpPr>
          <p:cNvPr id="9" name="Text 6"/>
          <p:cNvSpPr txBox="1"/>
          <p:nvPr/>
        </p:nvSpPr>
        <p:spPr>
          <a:xfrm>
            <a:off x="6248400" y="2387600"/>
            <a:ext cx="52324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ABGERECHNET</a:t>
            </a:r>
            <a:endParaRPr lang="en-US" sz="1000" dirty="0"/>
          </a:p>
        </p:txBody>
      </p:sp>
      <p:sp>
        <p:nvSpPr>
          <p:cNvPr id="10" name="Text 7"/>
          <p:cNvSpPr txBox="1"/>
          <p:nvPr/>
        </p:nvSpPr>
        <p:spPr>
          <a:xfrm>
            <a:off x="6248400" y="2692400"/>
            <a:ext cx="523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80" kern="0" dirty="0">
                <a:solidFill>
                  <a:srgbClr val="8E2222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62 %</a:t>
            </a:r>
            <a:endParaRPr lang="en-US" sz="4400" dirty="0"/>
          </a:p>
        </p:txBody>
      </p:sp>
      <p:sp>
        <p:nvSpPr>
          <p:cNvPr id="11" name="Text 8"/>
          <p:cNvSpPr txBox="1"/>
          <p:nvPr/>
        </p:nvSpPr>
        <p:spPr>
          <a:xfrm>
            <a:off x="6248400" y="3505200"/>
            <a:ext cx="52324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2.656.600,00 € von 4.284.900,00 €</a:t>
            </a:r>
            <a:endParaRPr lang="en-US" sz="950" dirty="0"/>
          </a:p>
        </p:txBody>
      </p:sp>
      <p:sp>
        <p:nvSpPr>
          <p:cNvPr id="12" name="Text 9"/>
          <p:cNvSpPr txBox="1"/>
          <p:nvPr/>
        </p:nvSpPr>
        <p:spPr>
          <a:xfrm>
            <a:off x="711200" y="4229100"/>
            <a:ext cx="52324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NACHTRÄGE OFFEN</a:t>
            </a:r>
            <a:endParaRPr lang="en-US" sz="1000" dirty="0"/>
          </a:p>
        </p:txBody>
      </p:sp>
      <p:sp>
        <p:nvSpPr>
          <p:cNvPr id="13" name="Text 10"/>
          <p:cNvSpPr txBox="1"/>
          <p:nvPr/>
        </p:nvSpPr>
        <p:spPr>
          <a:xfrm>
            <a:off x="711200" y="4533900"/>
            <a:ext cx="523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80" kern="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7</a:t>
            </a:r>
            <a:endParaRPr lang="en-US" sz="4400" dirty="0"/>
          </a:p>
        </p:txBody>
      </p:sp>
      <p:sp>
        <p:nvSpPr>
          <p:cNvPr id="14" name="Text 11"/>
          <p:cNvSpPr txBox="1"/>
          <p:nvPr/>
        </p:nvSpPr>
        <p:spPr>
          <a:xfrm>
            <a:off x="711200" y="5346700"/>
            <a:ext cx="52324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Volumen 312.400,00 € · Prüfung läuft</a:t>
            </a:r>
            <a:endParaRPr lang="en-US" sz="950" dirty="0"/>
          </a:p>
        </p:txBody>
      </p:sp>
      <p:sp>
        <p:nvSpPr>
          <p:cNvPr id="15" name="Text 12"/>
          <p:cNvSpPr txBox="1"/>
          <p:nvPr/>
        </p:nvSpPr>
        <p:spPr>
          <a:xfrm>
            <a:off x="6248400" y="4229100"/>
            <a:ext cx="52324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Ø FREIGABEDAUER</a:t>
            </a:r>
            <a:endParaRPr lang="en-US" sz="1000" dirty="0"/>
          </a:p>
        </p:txBody>
      </p:sp>
      <p:sp>
        <p:nvSpPr>
          <p:cNvPr id="16" name="Text 13"/>
          <p:cNvSpPr txBox="1"/>
          <p:nvPr/>
        </p:nvSpPr>
        <p:spPr>
          <a:xfrm>
            <a:off x="6248400" y="4533900"/>
            <a:ext cx="523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80" kern="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18</a:t>
            </a:r>
            <a:endParaRPr lang="en-US" sz="4400" dirty="0"/>
          </a:p>
        </p:txBody>
      </p:sp>
      <p:sp>
        <p:nvSpPr>
          <p:cNvPr id="17" name="Text 14"/>
          <p:cNvSpPr txBox="1"/>
          <p:nvPr/>
        </p:nvSpPr>
        <p:spPr>
          <a:xfrm>
            <a:off x="6248400" y="5346700"/>
            <a:ext cx="52324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Tage von Eingang bis Freigabe · Ziel 14</a:t>
            </a:r>
            <a:endParaRPr lang="en-US" sz="950" dirty="0"/>
          </a:p>
        </p:txBody>
      </p:sp>
      <p:sp>
        <p:nvSpPr>
          <p:cNvPr id="18" name="Text 15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05 / 10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ABRECHNUNG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Rechnungsübersicht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Bauabschnitt 1 · Auszug aus INRX · Stand 30.06.2026.</a:t>
            </a:r>
            <a:endParaRPr lang="en-US" sz="125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11200" y="2235200"/>
          <a:ext cx="10769600" cy="914400"/>
        </p:xfrm>
        <a:graphic>
          <a:graphicData uri="http://schemas.openxmlformats.org/drawingml/2006/table">
            <a:tbl>
              <a:tblPr/>
              <a:tblGrid>
                <a:gridCol w="1117600"/>
                <a:gridCol w="4165600"/>
                <a:gridCol w="1981200"/>
                <a:gridCol w="1854200"/>
                <a:gridCol w="1651000"/>
              </a:tblGrid>
              <a:tr h="3810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Plus Jakarta Sans SemiBold" pitchFamily="34" charset="0"/>
                          <a:ea typeface="Plus Jakarta Sans SemiBold" pitchFamily="34" charset="-122"/>
                          <a:cs typeface="Plus Jakarta Sans SemiBold" pitchFamily="34" charset="-120"/>
                        </a:rPr>
                        <a:t>Nr.</a:t>
                      </a:r>
                      <a:endParaRPr lang="en-US" sz="1100" dirty="0">
                        <a:latin typeface="Plus Jakarta Sans SemiBold" charset="0"/>
                        <a:ea typeface="Plus Jakarta Sans SemiBold" charset="0"/>
                        <a:cs typeface="Plus Jakarta Sans SemiBold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Plus Jakarta Sans SemiBold" pitchFamily="34" charset="0"/>
                          <a:ea typeface="Plus Jakarta Sans SemiBold" pitchFamily="34" charset="-122"/>
                          <a:cs typeface="Plus Jakarta Sans SemiBold" pitchFamily="34" charset="-120"/>
                        </a:rPr>
                        <a:t>Bezeichnung</a:t>
                      </a:r>
                      <a:endParaRPr lang="en-US" sz="1100" dirty="0">
                        <a:latin typeface="Plus Jakarta Sans SemiBold" charset="0"/>
                        <a:ea typeface="Plus Jakarta Sans SemiBold" charset="0"/>
                        <a:cs typeface="Plus Jakarta Sans SemiBold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Plus Jakarta Sans SemiBold" pitchFamily="34" charset="0"/>
                          <a:ea typeface="Plus Jakarta Sans SemiBold" pitchFamily="34" charset="-122"/>
                          <a:cs typeface="Plus Jakarta Sans SemiBold" pitchFamily="34" charset="-120"/>
                        </a:rPr>
                        <a:t>Zeitraum</a:t>
                      </a:r>
                      <a:endParaRPr lang="en-US" sz="1100" dirty="0">
                        <a:latin typeface="Plus Jakarta Sans SemiBold" charset="0"/>
                        <a:ea typeface="Plus Jakarta Sans SemiBold" charset="0"/>
                        <a:cs typeface="Plus Jakarta Sans SemiBold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1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Plus Jakarta Sans SemiBold" pitchFamily="34" charset="0"/>
                          <a:ea typeface="Plus Jakarta Sans SemiBold" pitchFamily="34" charset="-122"/>
                          <a:cs typeface="Plus Jakarta Sans SemiBold" pitchFamily="34" charset="-120"/>
                        </a:rPr>
                        <a:t>Netto</a:t>
                      </a:r>
                      <a:endParaRPr lang="en-US" sz="1100" dirty="0">
                        <a:latin typeface="Plus Jakarta Sans SemiBold" charset="0"/>
                        <a:ea typeface="Plus Jakarta Sans SemiBold" charset="0"/>
                        <a:cs typeface="Plus Jakarta Sans SemiBold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Plus Jakarta Sans SemiBold" pitchFamily="34" charset="0"/>
                          <a:ea typeface="Plus Jakarta Sans SemiBold" pitchFamily="34" charset="-122"/>
                          <a:cs typeface="Plus Jakarta Sans SemiBold" pitchFamily="34" charset="-120"/>
                        </a:rPr>
                        <a:t>Status</a:t>
                      </a:r>
                      <a:endParaRPr lang="en-US" sz="1100" dirty="0">
                        <a:latin typeface="Plus Jakarta Sans SemiBold" charset="0"/>
                        <a:ea typeface="Plus Jakarta Sans SemiBold" charset="0"/>
                        <a:cs typeface="Plus Jakarta Sans SemiBold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1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AR-08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8. Abschlagsrechnung · Rohbau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01.03.–31.03.2026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486.200,00 €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00633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Bezahlt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AR-09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9. Abschlagsrechnung · Rohbau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01.04.–30.04.2026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512.750,00 €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00633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Bezahlt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AR-10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10. Abschlagsrechnung · Ausbau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01.05.–31.05.2026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398.400,00 €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00633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Freigegeben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AR-11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11. Abschlagsrechnung · Ausbau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01.06.–30.06.2026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441.900,00 €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985E00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In Prüfung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N-07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Nachtrag · Bodenaustausch Achse C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12.05.2026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87.300,00 €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B83B36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Überfällig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9525" cap="flat" cmpd="sng" algn="ctr">
                      <a:solidFill>
                        <a:srgbClr val="E2E3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5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SR-01</a:t>
                      </a:r>
                      <a:endParaRPr lang="en-US" sz="105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6181A"/>
                          </a:solidFill>
                          <a:latin typeface="Plus Jakarta Sans" pitchFamily="34" charset="0"/>
                          <a:ea typeface="Plus Jakarta Sans" pitchFamily="34" charset="-122"/>
                          <a:cs typeface="Plus Jakarta Sans" pitchFamily="34" charset="-120"/>
                        </a:rPr>
                        <a:t>Schlussrechnung · Bauabschnitt 1</a:t>
                      </a:r>
                      <a:endParaRPr lang="en-US" sz="1150" dirty="0">
                        <a:latin typeface="Plus Jakarta Sans" charset="0"/>
                        <a:ea typeface="Plus Jakarta Sans" charset="0"/>
                        <a:cs typeface="Plus Jakarta Sans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30.06.2026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127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100" dirty="0">
                          <a:solidFill>
                            <a:srgbClr val="16181A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1.204.600,00 €</a:t>
                      </a:r>
                      <a:endParaRPr lang="en-US" sz="11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25400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53575B"/>
                          </a:solidFill>
                          <a:latin typeface="Geist Mono" pitchFamily="34" charset="0"/>
                          <a:ea typeface="Geist Mono" pitchFamily="34" charset="-122"/>
                          <a:cs typeface="Geist Mono" pitchFamily="34" charset="-120"/>
                        </a:rPr>
                        <a:t>Entwurf</a:t>
                      </a:r>
                      <a:endParaRPr lang="en-US" sz="1000" dirty="0">
                        <a:latin typeface="Geist Mono" charset="0"/>
                        <a:ea typeface="Geist Mono" charset="0"/>
                        <a:cs typeface="Geist Mono" charset="0"/>
                      </a:endParaRPr>
                    </a:p>
                  </a:txBody>
                  <a:tcPr marL="0" marR="0" marT="88900" marB="8890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1618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 3"/>
          <p:cNvSpPr txBox="1"/>
          <p:nvPr/>
        </p:nvSpPr>
        <p:spPr>
          <a:xfrm>
            <a:off x="711200" y="5232400"/>
            <a:ext cx="38100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12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SUMME NETTO</a:t>
            </a:r>
            <a:endParaRPr lang="en-US" sz="1000" dirty="0"/>
          </a:p>
        </p:txBody>
      </p:sp>
      <p:sp>
        <p:nvSpPr>
          <p:cNvPr id="8" name="Text 4"/>
          <p:cNvSpPr txBox="1"/>
          <p:nvPr/>
        </p:nvSpPr>
        <p:spPr>
          <a:xfrm>
            <a:off x="5994400" y="5194300"/>
            <a:ext cx="35814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3.131.150,00 €</a:t>
            </a:r>
            <a:endParaRPr lang="en-US" sz="1300" dirty="0"/>
          </a:p>
        </p:txBody>
      </p:sp>
      <p:sp>
        <p:nvSpPr>
          <p:cNvPr id="9" name="Text 5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06 / 10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ABRECHNUNGSSTAND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Abgerechnet und offen je Bauabschnitt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Angaben in Tausend Euro (T€) · Stand 30.06.2026 · Summe 4.285 T€.</a:t>
            </a:r>
            <a:endParaRPr lang="en-US" sz="1250" dirty="0"/>
          </a:p>
        </p:txBody>
      </p:sp>
      <p:graphicFrame>
        <p:nvGraphicFramePr>
          <p:cNvPr id="6" name="Chart 0" descr=""/>
          <p:cNvGraphicFramePr/>
          <p:nvPr/>
        </p:nvGraphicFramePr>
        <p:xfrm>
          <a:off x="711200" y="2286000"/>
          <a:ext cx="10769600" cy="33528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7" name="Text 3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07 / 10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PRODUKTSUITE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Fünf Module, ein Datensatz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Jedes Modul ist einzeln buchbar — die Datenbasis bleibt dieselbe.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711200" y="2336800"/>
            <a:ext cx="73660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E2E3E0"/>
            </a:solidFill>
            <a:prstDash val="solid"/>
          </a:ln>
        </p:spPr>
      </p:sp>
      <p:sp>
        <p:nvSpPr>
          <p:cNvPr id="7" name="Text 4"/>
          <p:cNvSpPr txBox="1"/>
          <p:nvPr/>
        </p:nvSpPr>
        <p:spPr>
          <a:xfrm>
            <a:off x="711200" y="2438400"/>
            <a:ext cx="736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BidX</a:t>
            </a:r>
            <a:endParaRPr lang="en-US" sz="1250" dirty="0"/>
          </a:p>
        </p:txBody>
      </p:sp>
      <p:sp>
        <p:nvSpPr>
          <p:cNvPr id="8" name="Text 5"/>
          <p:cNvSpPr txBox="1"/>
          <p:nvPr/>
        </p:nvSpPr>
        <p:spPr>
          <a:xfrm>
            <a:off x="711200" y="2997200"/>
            <a:ext cx="191008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spc="9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AUSSCHREIBUNG</a:t>
            </a:r>
            <a:endParaRPr lang="en-US" sz="950" dirty="0"/>
          </a:p>
        </p:txBody>
      </p:sp>
      <p:sp>
        <p:nvSpPr>
          <p:cNvPr id="9" name="Text 6"/>
          <p:cNvSpPr txBox="1"/>
          <p:nvPr/>
        </p:nvSpPr>
        <p:spPr>
          <a:xfrm>
            <a:off x="711200" y="3251200"/>
            <a:ext cx="191008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0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GAEB-Import, LV-Aufbau, Preisspiegel und Vergabevorschlag.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711200" y="4368800"/>
            <a:ext cx="191008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1" name="Text 8"/>
          <p:cNvSpPr txBox="1"/>
          <p:nvPr/>
        </p:nvSpPr>
        <p:spPr>
          <a:xfrm>
            <a:off x="711200" y="4495800"/>
            <a:ext cx="191008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GAEB X31 · X83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2926080" y="2336800"/>
            <a:ext cx="73660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E2E3E0"/>
            </a:solidFill>
            <a:prstDash val="solid"/>
          </a:ln>
        </p:spPr>
      </p:sp>
      <p:sp>
        <p:nvSpPr>
          <p:cNvPr id="13" name="Text 10"/>
          <p:cNvSpPr txBox="1"/>
          <p:nvPr/>
        </p:nvSpPr>
        <p:spPr>
          <a:xfrm>
            <a:off x="2926080" y="2438400"/>
            <a:ext cx="736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INRX</a:t>
            </a:r>
            <a:endParaRPr lang="en-US" sz="1250" dirty="0"/>
          </a:p>
        </p:txBody>
      </p:sp>
      <p:sp>
        <p:nvSpPr>
          <p:cNvPr id="14" name="Text 11"/>
          <p:cNvSpPr txBox="1"/>
          <p:nvPr/>
        </p:nvSpPr>
        <p:spPr>
          <a:xfrm>
            <a:off x="2926080" y="2997200"/>
            <a:ext cx="191008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spc="9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ABRECHNUNG</a:t>
            </a:r>
            <a:endParaRPr lang="en-US" sz="950" dirty="0"/>
          </a:p>
        </p:txBody>
      </p:sp>
      <p:sp>
        <p:nvSpPr>
          <p:cNvPr id="15" name="Text 12"/>
          <p:cNvSpPr txBox="1"/>
          <p:nvPr/>
        </p:nvSpPr>
        <p:spPr>
          <a:xfrm>
            <a:off x="2926080" y="3251200"/>
            <a:ext cx="191008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0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Abschlag, Nachtrag und Schlussrechnung gegen das LV.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2926080" y="4368800"/>
            <a:ext cx="191008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7" name="Text 14"/>
          <p:cNvSpPr txBox="1"/>
          <p:nvPr/>
        </p:nvSpPr>
        <p:spPr>
          <a:xfrm>
            <a:off x="2926080" y="4495800"/>
            <a:ext cx="191008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§ 16 VOB/B</a:t>
            </a:r>
            <a:endParaRPr lang="en-US" sz="950" dirty="0"/>
          </a:p>
        </p:txBody>
      </p:sp>
      <p:sp>
        <p:nvSpPr>
          <p:cNvPr id="18" name="Shape 15"/>
          <p:cNvSpPr/>
          <p:nvPr/>
        </p:nvSpPr>
        <p:spPr>
          <a:xfrm>
            <a:off x="5140960" y="2336800"/>
            <a:ext cx="111760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E2E3E0"/>
            </a:solidFill>
            <a:prstDash val="solid"/>
          </a:ln>
        </p:spPr>
      </p:sp>
      <p:sp>
        <p:nvSpPr>
          <p:cNvPr id="19" name="Text 16"/>
          <p:cNvSpPr txBox="1"/>
          <p:nvPr/>
        </p:nvSpPr>
        <p:spPr>
          <a:xfrm>
            <a:off x="5140960" y="2438400"/>
            <a:ext cx="1117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ReportsX</a:t>
            </a:r>
            <a:endParaRPr lang="en-US" sz="1250" dirty="0"/>
          </a:p>
        </p:txBody>
      </p:sp>
      <p:sp>
        <p:nvSpPr>
          <p:cNvPr id="20" name="Text 17"/>
          <p:cNvSpPr txBox="1"/>
          <p:nvPr/>
        </p:nvSpPr>
        <p:spPr>
          <a:xfrm>
            <a:off x="5140960" y="2997200"/>
            <a:ext cx="191008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spc="9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DOKUMENTATION</a:t>
            </a:r>
            <a:endParaRPr lang="en-US" sz="950" dirty="0"/>
          </a:p>
        </p:txBody>
      </p:sp>
      <p:sp>
        <p:nvSpPr>
          <p:cNvPr id="21" name="Text 18"/>
          <p:cNvSpPr txBox="1"/>
          <p:nvPr/>
        </p:nvSpPr>
        <p:spPr>
          <a:xfrm>
            <a:off x="5140960" y="3251200"/>
            <a:ext cx="191008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0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Bautagebuch, Fotos, Mängel und Bautagesberichte.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5140960" y="4368800"/>
            <a:ext cx="191008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3" name="Text 20"/>
          <p:cNvSpPr txBox="1"/>
          <p:nvPr/>
        </p:nvSpPr>
        <p:spPr>
          <a:xfrm>
            <a:off x="5140960" y="4495800"/>
            <a:ext cx="191008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Foto · Mangel · Position</a:t>
            </a:r>
            <a:endParaRPr lang="en-US" sz="950" dirty="0"/>
          </a:p>
        </p:txBody>
      </p:sp>
      <p:sp>
        <p:nvSpPr>
          <p:cNvPr id="24" name="Shape 21"/>
          <p:cNvSpPr/>
          <p:nvPr/>
        </p:nvSpPr>
        <p:spPr>
          <a:xfrm>
            <a:off x="7355840" y="2336800"/>
            <a:ext cx="92710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E2E3E0"/>
            </a:solidFill>
            <a:prstDash val="solid"/>
          </a:ln>
        </p:spPr>
      </p:sp>
      <p:sp>
        <p:nvSpPr>
          <p:cNvPr id="25" name="Text 22"/>
          <p:cNvSpPr txBox="1"/>
          <p:nvPr/>
        </p:nvSpPr>
        <p:spPr>
          <a:xfrm>
            <a:off x="7355840" y="2438400"/>
            <a:ext cx="9271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FleetX</a:t>
            </a:r>
            <a:endParaRPr lang="en-US" sz="1250" dirty="0"/>
          </a:p>
        </p:txBody>
      </p:sp>
      <p:sp>
        <p:nvSpPr>
          <p:cNvPr id="26" name="Text 23"/>
          <p:cNvSpPr txBox="1"/>
          <p:nvPr/>
        </p:nvSpPr>
        <p:spPr>
          <a:xfrm>
            <a:off x="7355840" y="2997200"/>
            <a:ext cx="191008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spc="9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GERÄTE</a:t>
            </a:r>
            <a:endParaRPr lang="en-US" sz="950" dirty="0"/>
          </a:p>
        </p:txBody>
      </p:sp>
      <p:sp>
        <p:nvSpPr>
          <p:cNvPr id="27" name="Text 24"/>
          <p:cNvSpPr txBox="1"/>
          <p:nvPr/>
        </p:nvSpPr>
        <p:spPr>
          <a:xfrm>
            <a:off x="7355840" y="3251200"/>
            <a:ext cx="191008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0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Einsatzzeiten, Wartung und Standort je Gerät.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7355840" y="4368800"/>
            <a:ext cx="191008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9" name="Text 26"/>
          <p:cNvSpPr txBox="1"/>
          <p:nvPr/>
        </p:nvSpPr>
        <p:spPr>
          <a:xfrm>
            <a:off x="7355840" y="4495800"/>
            <a:ext cx="191008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Telematik-Anbindung</a:t>
            </a:r>
            <a:endParaRPr lang="en-US" sz="950" dirty="0"/>
          </a:p>
        </p:txBody>
      </p:sp>
      <p:sp>
        <p:nvSpPr>
          <p:cNvPr id="30" name="Shape 27"/>
          <p:cNvSpPr/>
          <p:nvPr/>
        </p:nvSpPr>
        <p:spPr>
          <a:xfrm>
            <a:off x="9570720" y="2336800"/>
            <a:ext cx="83820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E2E3E0"/>
            </a:solidFill>
            <a:prstDash val="solid"/>
          </a:ln>
        </p:spPr>
      </p:sp>
      <p:sp>
        <p:nvSpPr>
          <p:cNvPr id="31" name="Text 28"/>
          <p:cNvSpPr txBox="1"/>
          <p:nvPr/>
        </p:nvSpPr>
        <p:spPr>
          <a:xfrm>
            <a:off x="9570720" y="2438400"/>
            <a:ext cx="8382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CrewX</a:t>
            </a:r>
            <a:endParaRPr lang="en-US" sz="1250" dirty="0"/>
          </a:p>
        </p:txBody>
      </p:sp>
      <p:sp>
        <p:nvSpPr>
          <p:cNvPr id="32" name="Text 29"/>
          <p:cNvSpPr txBox="1"/>
          <p:nvPr/>
        </p:nvSpPr>
        <p:spPr>
          <a:xfrm>
            <a:off x="9570720" y="2997200"/>
            <a:ext cx="191008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50" spc="9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PERSONAL</a:t>
            </a:r>
            <a:endParaRPr lang="en-US" sz="950" dirty="0"/>
          </a:p>
        </p:txBody>
      </p:sp>
      <p:sp>
        <p:nvSpPr>
          <p:cNvPr id="33" name="Text 30"/>
          <p:cNvSpPr txBox="1"/>
          <p:nvPr/>
        </p:nvSpPr>
        <p:spPr>
          <a:xfrm>
            <a:off x="9570720" y="3251200"/>
            <a:ext cx="191008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0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Stunden, Qualifikation und Einsatzplanung der Kolonnen.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9570720" y="4368800"/>
            <a:ext cx="191008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5" name="Text 32"/>
          <p:cNvSpPr txBox="1"/>
          <p:nvPr/>
        </p:nvSpPr>
        <p:spPr>
          <a:xfrm>
            <a:off x="9570720" y="4495800"/>
            <a:ext cx="191008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Stunden je Position</a:t>
            </a:r>
            <a:endParaRPr lang="en-US" sz="950" dirty="0"/>
          </a:p>
        </p:txBody>
      </p:sp>
      <p:sp>
        <p:nvSpPr>
          <p:cNvPr id="36" name="Shape 33"/>
          <p:cNvSpPr/>
          <p:nvPr/>
        </p:nvSpPr>
        <p:spPr>
          <a:xfrm>
            <a:off x="711200" y="52578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7" name="Text 34"/>
          <p:cNvSpPr txBox="1"/>
          <p:nvPr/>
        </p:nvSpPr>
        <p:spPr>
          <a:xfrm>
            <a:off x="711200" y="5410200"/>
            <a:ext cx="1076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Gemeinsame Datenbasis: ein Leistungsverzeichnis, eine Positionsnummer, ein Status.</a:t>
            </a:r>
            <a:endParaRPr lang="en-US" sz="1050" dirty="0"/>
          </a:p>
        </p:txBody>
      </p:sp>
      <p:sp>
        <p:nvSpPr>
          <p:cNvPr id="38" name="Text 35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08 / 10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711200" y="660400"/>
            <a:ext cx="107696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spc="12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ZEITPLAN</a:t>
            </a:r>
            <a:endParaRPr lang="en-US" sz="1050" dirty="0"/>
          </a:p>
        </p:txBody>
      </p:sp>
      <p:sp>
        <p:nvSpPr>
          <p:cNvPr id="4" name="Text 1"/>
          <p:cNvSpPr txBox="1"/>
          <p:nvPr/>
        </p:nvSpPr>
        <p:spPr>
          <a:xfrm>
            <a:off x="711200" y="889000"/>
            <a:ext cx="1076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4000" spc="-120" kern="0" dirty="0">
                <a:solidFill>
                  <a:srgbClr val="16181A"/>
                </a:solidFill>
                <a:latin typeface="Plus Jakarta Sans ExtraBold" pitchFamily="34" charset="0"/>
                <a:ea typeface="Plus Jakarta Sans ExtraBold" pitchFamily="34" charset="-122"/>
                <a:cs typeface="Plus Jakarta Sans ExtraBold" pitchFamily="34" charset="-120"/>
              </a:rPr>
              <a:t>Projektphasen</a:t>
            </a:r>
            <a:endParaRPr lang="en-US" sz="4000" dirty="0"/>
          </a:p>
        </p:txBody>
      </p:sp>
      <p:sp>
        <p:nvSpPr>
          <p:cNvPr id="5" name="Text 2"/>
          <p:cNvSpPr txBox="1"/>
          <p:nvPr/>
        </p:nvSpPr>
        <p:spPr>
          <a:xfrm>
            <a:off x="711200" y="1625600"/>
            <a:ext cx="10769600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3575B"/>
                </a:solidFill>
                <a:latin typeface="Plus Jakarta Sans" pitchFamily="34" charset="0"/>
                <a:ea typeface="Plus Jakarta Sans" pitchFamily="34" charset="-122"/>
                <a:cs typeface="Plus Jakarta Sans" pitchFamily="34" charset="-120"/>
              </a:rPr>
              <a:t>Neubau Logistikzentrum Nord · 01.09.2025 bis 15.01.2027.</a:t>
            </a:r>
            <a:endParaRPr lang="en-US" sz="1250" dirty="0"/>
          </a:p>
        </p:txBody>
      </p:sp>
      <p:sp>
        <p:nvSpPr>
          <p:cNvPr id="6" name="Text 3"/>
          <p:cNvSpPr txBox="1"/>
          <p:nvPr/>
        </p:nvSpPr>
        <p:spPr>
          <a:xfrm>
            <a:off x="711200" y="26924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8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01</a:t>
            </a:r>
            <a:endParaRPr lang="en-US" sz="1000" dirty="0"/>
          </a:p>
        </p:txBody>
      </p:sp>
      <p:sp>
        <p:nvSpPr>
          <p:cNvPr id="7" name="Shape 4"/>
          <p:cNvSpPr/>
          <p:nvPr/>
        </p:nvSpPr>
        <p:spPr>
          <a:xfrm>
            <a:off x="711200" y="3200400"/>
            <a:ext cx="2092960" cy="152400"/>
          </a:xfrm>
          <a:prstGeom prst="rect">
            <a:avLst/>
          </a:prstGeom>
          <a:solidFill>
            <a:srgbClr val="16181A"/>
          </a:solidFill>
          <a:ln/>
        </p:spPr>
      </p:sp>
      <p:sp>
        <p:nvSpPr>
          <p:cNvPr id="8" name="Text 5"/>
          <p:cNvSpPr txBox="1"/>
          <p:nvPr/>
        </p:nvSpPr>
        <p:spPr>
          <a:xfrm>
            <a:off x="711200" y="3530600"/>
            <a:ext cx="209296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Ausschreibung</a:t>
            </a:r>
            <a:endParaRPr lang="en-US" sz="1500" dirty="0"/>
          </a:p>
        </p:txBody>
      </p:sp>
      <p:sp>
        <p:nvSpPr>
          <p:cNvPr id="9" name="Text 6"/>
          <p:cNvSpPr txBox="1"/>
          <p:nvPr/>
        </p:nvSpPr>
        <p:spPr>
          <a:xfrm>
            <a:off x="711200" y="3835400"/>
            <a:ext cx="209296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01.09.–30.11.2025</a:t>
            </a:r>
            <a:endParaRPr lang="en-US" sz="950" dirty="0"/>
          </a:p>
        </p:txBody>
      </p:sp>
      <p:sp>
        <p:nvSpPr>
          <p:cNvPr id="10" name="Text 7"/>
          <p:cNvSpPr txBox="1"/>
          <p:nvPr/>
        </p:nvSpPr>
        <p:spPr>
          <a:xfrm>
            <a:off x="711200" y="42418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spc="8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ABGESCHLOSSEN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711200" y="4546600"/>
            <a:ext cx="209296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2" name="Text 9"/>
          <p:cNvSpPr txBox="1"/>
          <p:nvPr/>
        </p:nvSpPr>
        <p:spPr>
          <a:xfrm>
            <a:off x="711200" y="4673600"/>
            <a:ext cx="209296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LV-Erstellung · GAEB-Versand</a:t>
            </a:r>
            <a:endParaRPr lang="en-US" sz="950" dirty="0"/>
          </a:p>
        </p:txBody>
      </p:sp>
      <p:sp>
        <p:nvSpPr>
          <p:cNvPr id="13" name="Text 10"/>
          <p:cNvSpPr txBox="1"/>
          <p:nvPr/>
        </p:nvSpPr>
        <p:spPr>
          <a:xfrm>
            <a:off x="2880360" y="26924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8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02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2880360" y="3200400"/>
            <a:ext cx="2092960" cy="152400"/>
          </a:xfrm>
          <a:prstGeom prst="rect">
            <a:avLst/>
          </a:prstGeom>
          <a:solidFill>
            <a:srgbClr val="16181A"/>
          </a:solidFill>
          <a:ln/>
        </p:spPr>
      </p:sp>
      <p:sp>
        <p:nvSpPr>
          <p:cNvPr id="15" name="Text 12"/>
          <p:cNvSpPr txBox="1"/>
          <p:nvPr/>
        </p:nvSpPr>
        <p:spPr>
          <a:xfrm>
            <a:off x="2880360" y="3530600"/>
            <a:ext cx="209296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Vergabe</a:t>
            </a:r>
            <a:endParaRPr lang="en-US" sz="1500" dirty="0"/>
          </a:p>
        </p:txBody>
      </p:sp>
      <p:sp>
        <p:nvSpPr>
          <p:cNvPr id="16" name="Text 13"/>
          <p:cNvSpPr txBox="1"/>
          <p:nvPr/>
        </p:nvSpPr>
        <p:spPr>
          <a:xfrm>
            <a:off x="2880360" y="3835400"/>
            <a:ext cx="209296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01.12.2025–15.01.2026</a:t>
            </a:r>
            <a:endParaRPr lang="en-US" sz="950" dirty="0"/>
          </a:p>
        </p:txBody>
      </p:sp>
      <p:sp>
        <p:nvSpPr>
          <p:cNvPr id="17" name="Text 14"/>
          <p:cNvSpPr txBox="1"/>
          <p:nvPr/>
        </p:nvSpPr>
        <p:spPr>
          <a:xfrm>
            <a:off x="2880360" y="42418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spc="8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ABGESCHLOSSEN</a:t>
            </a:r>
            <a:endParaRPr lang="en-US" sz="900" dirty="0"/>
          </a:p>
        </p:txBody>
      </p:sp>
      <p:sp>
        <p:nvSpPr>
          <p:cNvPr id="18" name="Shape 15"/>
          <p:cNvSpPr/>
          <p:nvPr/>
        </p:nvSpPr>
        <p:spPr>
          <a:xfrm>
            <a:off x="2880360" y="4546600"/>
            <a:ext cx="209296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19" name="Text 16"/>
          <p:cNvSpPr txBox="1"/>
          <p:nvPr/>
        </p:nvSpPr>
        <p:spPr>
          <a:xfrm>
            <a:off x="2880360" y="4673600"/>
            <a:ext cx="209296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Preisspiegel · Vergabevorschlag</a:t>
            </a:r>
            <a:endParaRPr lang="en-US" sz="950" dirty="0"/>
          </a:p>
        </p:txBody>
      </p:sp>
      <p:sp>
        <p:nvSpPr>
          <p:cNvPr id="20" name="Text 17"/>
          <p:cNvSpPr txBox="1"/>
          <p:nvPr/>
        </p:nvSpPr>
        <p:spPr>
          <a:xfrm>
            <a:off x="5049520" y="26924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8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03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5049520" y="3200400"/>
            <a:ext cx="2092960" cy="152400"/>
          </a:xfrm>
          <a:prstGeom prst="rect">
            <a:avLst/>
          </a:prstGeom>
          <a:solidFill>
            <a:srgbClr val="8E2222"/>
          </a:solidFill>
          <a:ln/>
        </p:spPr>
      </p:sp>
      <p:sp>
        <p:nvSpPr>
          <p:cNvPr id="22" name="Text 19"/>
          <p:cNvSpPr txBox="1"/>
          <p:nvPr/>
        </p:nvSpPr>
        <p:spPr>
          <a:xfrm>
            <a:off x="5049520" y="3530600"/>
            <a:ext cx="209296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Ausführung</a:t>
            </a:r>
            <a:endParaRPr lang="en-US" sz="1500" dirty="0"/>
          </a:p>
        </p:txBody>
      </p:sp>
      <p:sp>
        <p:nvSpPr>
          <p:cNvPr id="23" name="Text 20"/>
          <p:cNvSpPr txBox="1"/>
          <p:nvPr/>
        </p:nvSpPr>
        <p:spPr>
          <a:xfrm>
            <a:off x="5049520" y="3835400"/>
            <a:ext cx="209296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16.01.–31.10.2026</a:t>
            </a:r>
            <a:endParaRPr lang="en-US" sz="950" dirty="0"/>
          </a:p>
        </p:txBody>
      </p:sp>
      <p:sp>
        <p:nvSpPr>
          <p:cNvPr id="24" name="Text 21"/>
          <p:cNvSpPr txBox="1"/>
          <p:nvPr/>
        </p:nvSpPr>
        <p:spPr>
          <a:xfrm>
            <a:off x="5049520" y="42418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80" kern="0" dirty="0">
                <a:solidFill>
                  <a:srgbClr val="16181A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LÄUFT</a:t>
            </a:r>
            <a:endParaRPr lang="en-US" sz="900" dirty="0"/>
          </a:p>
        </p:txBody>
      </p:sp>
      <p:sp>
        <p:nvSpPr>
          <p:cNvPr id="25" name="Shape 22"/>
          <p:cNvSpPr/>
          <p:nvPr/>
        </p:nvSpPr>
        <p:spPr>
          <a:xfrm>
            <a:off x="5049520" y="4546600"/>
            <a:ext cx="209296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6" name="Text 23"/>
          <p:cNvSpPr txBox="1"/>
          <p:nvPr/>
        </p:nvSpPr>
        <p:spPr>
          <a:xfrm>
            <a:off x="5049520" y="4673600"/>
            <a:ext cx="209296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Aufmaß · Bautagebuch · Geräte</a:t>
            </a:r>
            <a:endParaRPr lang="en-US" sz="950" dirty="0"/>
          </a:p>
        </p:txBody>
      </p:sp>
      <p:sp>
        <p:nvSpPr>
          <p:cNvPr id="27" name="Text 24"/>
          <p:cNvSpPr txBox="1"/>
          <p:nvPr/>
        </p:nvSpPr>
        <p:spPr>
          <a:xfrm>
            <a:off x="7218680" y="26924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8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04</a:t>
            </a:r>
            <a:endParaRPr lang="en-US" sz="1000" dirty="0"/>
          </a:p>
        </p:txBody>
      </p:sp>
      <p:sp>
        <p:nvSpPr>
          <p:cNvPr id="28" name="Shape 25"/>
          <p:cNvSpPr/>
          <p:nvPr/>
        </p:nvSpPr>
        <p:spPr>
          <a:xfrm>
            <a:off x="7218680" y="3200400"/>
            <a:ext cx="2092960" cy="152400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29" name="Text 26"/>
          <p:cNvSpPr txBox="1"/>
          <p:nvPr/>
        </p:nvSpPr>
        <p:spPr>
          <a:xfrm>
            <a:off x="7218680" y="3530600"/>
            <a:ext cx="209296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Abrechnung</a:t>
            </a:r>
            <a:endParaRPr lang="en-US" sz="1500" dirty="0"/>
          </a:p>
        </p:txBody>
      </p:sp>
      <p:sp>
        <p:nvSpPr>
          <p:cNvPr id="30" name="Text 27"/>
          <p:cNvSpPr txBox="1"/>
          <p:nvPr/>
        </p:nvSpPr>
        <p:spPr>
          <a:xfrm>
            <a:off x="7218680" y="3835400"/>
            <a:ext cx="209296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laufend bis 31.12.2026</a:t>
            </a:r>
            <a:endParaRPr lang="en-US" sz="950" dirty="0"/>
          </a:p>
        </p:txBody>
      </p:sp>
      <p:sp>
        <p:nvSpPr>
          <p:cNvPr id="31" name="Text 28"/>
          <p:cNvSpPr txBox="1"/>
          <p:nvPr/>
        </p:nvSpPr>
        <p:spPr>
          <a:xfrm>
            <a:off x="7218680" y="42418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spc="8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GEPLANT</a:t>
            </a:r>
            <a:endParaRPr lang="en-US" sz="900" dirty="0"/>
          </a:p>
        </p:txBody>
      </p:sp>
      <p:sp>
        <p:nvSpPr>
          <p:cNvPr id="32" name="Shape 29"/>
          <p:cNvSpPr/>
          <p:nvPr/>
        </p:nvSpPr>
        <p:spPr>
          <a:xfrm>
            <a:off x="7218680" y="4546600"/>
            <a:ext cx="209296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3" name="Text 30"/>
          <p:cNvSpPr txBox="1"/>
          <p:nvPr/>
        </p:nvSpPr>
        <p:spPr>
          <a:xfrm>
            <a:off x="7218680" y="4673600"/>
            <a:ext cx="209296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Abschlag · Nachtrag · Schluss</a:t>
            </a:r>
            <a:endParaRPr lang="en-US" sz="950" dirty="0"/>
          </a:p>
        </p:txBody>
      </p:sp>
      <p:sp>
        <p:nvSpPr>
          <p:cNvPr id="34" name="Text 31"/>
          <p:cNvSpPr txBox="1"/>
          <p:nvPr/>
        </p:nvSpPr>
        <p:spPr>
          <a:xfrm>
            <a:off x="9387840" y="26924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spc="8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05</a:t>
            </a:r>
            <a:endParaRPr lang="en-US" sz="1000" dirty="0"/>
          </a:p>
        </p:txBody>
      </p:sp>
      <p:sp>
        <p:nvSpPr>
          <p:cNvPr id="35" name="Shape 32"/>
          <p:cNvSpPr/>
          <p:nvPr/>
        </p:nvSpPr>
        <p:spPr>
          <a:xfrm>
            <a:off x="9387840" y="3200400"/>
            <a:ext cx="2092960" cy="152400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36" name="Text 33"/>
          <p:cNvSpPr txBox="1"/>
          <p:nvPr/>
        </p:nvSpPr>
        <p:spPr>
          <a:xfrm>
            <a:off x="9387840" y="3530600"/>
            <a:ext cx="209296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spc="-20" kern="0" dirty="0">
                <a:solidFill>
                  <a:srgbClr val="16181A"/>
                </a:solidFill>
                <a:latin typeface="Plus Jakarta Sans SemiBold" pitchFamily="34" charset="0"/>
                <a:ea typeface="Plus Jakarta Sans SemiBold" pitchFamily="34" charset="-122"/>
                <a:cs typeface="Plus Jakarta Sans SemiBold" pitchFamily="34" charset="-120"/>
              </a:rPr>
              <a:t>Übergabe</a:t>
            </a:r>
            <a:endParaRPr lang="en-US" sz="1500" dirty="0"/>
          </a:p>
        </p:txBody>
      </p:sp>
      <p:sp>
        <p:nvSpPr>
          <p:cNvPr id="37" name="Text 34"/>
          <p:cNvSpPr txBox="1"/>
          <p:nvPr/>
        </p:nvSpPr>
        <p:spPr>
          <a:xfrm>
            <a:off x="9387840" y="3835400"/>
            <a:ext cx="209296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15.01.2027</a:t>
            </a:r>
            <a:endParaRPr lang="en-US" sz="950" dirty="0"/>
          </a:p>
        </p:txBody>
      </p:sp>
      <p:sp>
        <p:nvSpPr>
          <p:cNvPr id="38" name="Text 35"/>
          <p:cNvSpPr txBox="1"/>
          <p:nvPr/>
        </p:nvSpPr>
        <p:spPr>
          <a:xfrm>
            <a:off x="9387840" y="4241800"/>
            <a:ext cx="209296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spc="8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GEPLANT</a:t>
            </a:r>
            <a:endParaRPr lang="en-US" sz="900" dirty="0"/>
          </a:p>
        </p:txBody>
      </p:sp>
      <p:sp>
        <p:nvSpPr>
          <p:cNvPr id="39" name="Shape 36"/>
          <p:cNvSpPr/>
          <p:nvPr/>
        </p:nvSpPr>
        <p:spPr>
          <a:xfrm>
            <a:off x="9387840" y="4546600"/>
            <a:ext cx="209296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0" name="Text 37"/>
          <p:cNvSpPr txBox="1"/>
          <p:nvPr/>
        </p:nvSpPr>
        <p:spPr>
          <a:xfrm>
            <a:off x="9387840" y="4673600"/>
            <a:ext cx="209296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9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Mängel · Dokumentation</a:t>
            </a:r>
            <a:endParaRPr lang="en-US" sz="950" dirty="0"/>
          </a:p>
        </p:txBody>
      </p:sp>
      <p:sp>
        <p:nvSpPr>
          <p:cNvPr id="41" name="Shape 38"/>
          <p:cNvSpPr/>
          <p:nvPr/>
        </p:nvSpPr>
        <p:spPr>
          <a:xfrm>
            <a:off x="6451803" y="2590800"/>
            <a:ext cx="12700" cy="914400"/>
          </a:xfrm>
          <a:prstGeom prst="rect">
            <a:avLst/>
          </a:prstGeom>
          <a:solidFill>
            <a:srgbClr val="16181A"/>
          </a:solidFill>
          <a:ln/>
        </p:spPr>
      </p:sp>
      <p:sp>
        <p:nvSpPr>
          <p:cNvPr id="42" name="Text 39"/>
          <p:cNvSpPr txBox="1"/>
          <p:nvPr/>
        </p:nvSpPr>
        <p:spPr>
          <a:xfrm>
            <a:off x="5562803" y="2336800"/>
            <a:ext cx="1778000" cy="17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spc="60" kern="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HEUTE · 29.07.2026</a:t>
            </a:r>
            <a:endParaRPr lang="en-US" sz="900" dirty="0"/>
          </a:p>
        </p:txBody>
      </p:sp>
      <p:sp>
        <p:nvSpPr>
          <p:cNvPr id="43" name="Shape 40"/>
          <p:cNvSpPr/>
          <p:nvPr/>
        </p:nvSpPr>
        <p:spPr>
          <a:xfrm>
            <a:off x="711200" y="5257800"/>
            <a:ext cx="10769600" cy="9525"/>
          </a:xfrm>
          <a:prstGeom prst="rect">
            <a:avLst/>
          </a:prstGeom>
          <a:solidFill>
            <a:srgbClr val="E2E3E0"/>
          </a:solidFill>
          <a:ln/>
        </p:spPr>
      </p:sp>
      <p:sp>
        <p:nvSpPr>
          <p:cNvPr id="44" name="Text 41"/>
          <p:cNvSpPr txBox="1"/>
          <p:nvPr/>
        </p:nvSpPr>
        <p:spPr>
          <a:xfrm>
            <a:off x="711200" y="5410200"/>
            <a:ext cx="1076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53575B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Meilensteine: Abnahme 15.12.2026 · Schlussrechnung 31.12.2026 · Übergabe 15.01.2027.</a:t>
            </a:r>
            <a:endParaRPr lang="en-US" sz="1050" dirty="0"/>
          </a:p>
        </p:txBody>
      </p:sp>
      <p:sp>
        <p:nvSpPr>
          <p:cNvPr id="45" name="Text 42"/>
          <p:cNvSpPr txBox="1"/>
          <p:nvPr/>
        </p:nvSpPr>
        <p:spPr>
          <a:xfrm>
            <a:off x="9448800" y="6146800"/>
            <a:ext cx="20320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800" spc="40" kern="0" dirty="0">
                <a:solidFill>
                  <a:srgbClr val="8C9095"/>
                </a:solidFill>
                <a:latin typeface="Geist Mono" pitchFamily="34" charset="0"/>
                <a:ea typeface="Geist Mono" pitchFamily="34" charset="-122"/>
                <a:cs typeface="Geist Mono" pitchFamily="34" charset="-120"/>
              </a:rPr>
              <a:t>09 / 10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uLynq">
  <a:themeElements>
    <a:clrScheme name="BauLynq">
      <a:dk1>
        <a:srgbClr val="16181A"/>
      </a:dk1>
      <a:lt1>
        <a:srgbClr val="FFFFFF"/>
      </a:lt1>
      <a:dk2>
        <a:srgbClr val="0B0D10"/>
      </a:dk2>
      <a:lt2>
        <a:srgbClr val="F7F7F5"/>
      </a:lt2>
      <a:accent1>
        <a:srgbClr val="8E2222"/>
      </a:accent1>
      <a:accent2>
        <a:srgbClr val="A22626"/>
      </a:accent2>
      <a:accent3>
        <a:srgbClr val="A09BFF"/>
      </a:accent3>
      <a:accent4>
        <a:srgbClr val="007A4B"/>
      </a:accent4>
      <a:accent5>
        <a:srgbClr val="60A6FF"/>
      </a:accent5>
      <a:accent6>
        <a:srgbClr val="9B6000"/>
      </a:accent6>
      <a:hlink>
        <a:srgbClr val="8E2222"/>
      </a:hlink>
      <a:folHlink>
        <a:srgbClr val="6B1112"/>
      </a:folHlink>
    </a:clrScheme>
    <a:fontScheme name="BauLynq">
      <a:majorFont>
        <a:latin typeface="Plus Jakarta Sans ExtraBold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Plus Jakarta San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auLynq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BauLynq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BauLynq · Ein Projekt. Ein Datensatz.</dc:title>
  <dc:subject>BauLynq — Die deutsche Bausoftware-Suite</dc:subject>
  <dc:creator>Mohamad El Ejel</dc:creator>
  <cp:lastModifiedBy>Mohamad El Ejel</cp:lastModifiedBy>
  <cp:revision>1</cp:revision>
  <dcterms:created xsi:type="dcterms:W3CDTF">2026-07-29T08:18:21Z</dcterms:created>
  <dcterms:modified xsi:type="dcterms:W3CDTF">2026-07-29T08:18:21Z</dcterms:modified>
</cp:coreProperties>
</file>