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Funded acceleration</c:v>
                </c:pt>
              </c:strCache>
            </c:strRef>
          </c:tx>
          <c:spPr>
            <a:solidFill>
              <a:srgbClr val="1F4E79"/>
            </a:solidFill>
            <a:ln w="31750" cap="flat">
              <a:solidFill>
                <a:srgbClr val="1F4E79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1F4E79"/>
              </a:solidFill>
              <a:ln w="9525" cap="flat">
                <a:solidFill>
                  <a:srgbClr val="1F4E79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Sheet1!$A$2:$A$43</c:f>
              <c:multiLvlStrCache>
                <c:ptCount val="42"/>
                <c:lvl>
                  <c:pt idx="0">
                    <c:v>Jul 26</c:v>
                  </c:pt>
                  <c:pt idx="1">
                    <c:v/>
                  </c:pt>
                  <c:pt idx="2">
                    <c:v/>
                  </c:pt>
                  <c:pt idx="3">
                    <c:v/>
                  </c:pt>
                  <c:pt idx="4">
                    <c:v/>
                  </c:pt>
                  <c:pt idx="5">
                    <c:v/>
                  </c:pt>
                  <c:pt idx="6">
                    <c:v>Jan 27</c:v>
                  </c:pt>
                  <c:pt idx="7">
                    <c:v/>
                  </c:pt>
                  <c:pt idx="8">
                    <c:v/>
                  </c:pt>
                  <c:pt idx="9">
                    <c:v/>
                  </c:pt>
                  <c:pt idx="10">
                    <c:v/>
                  </c:pt>
                  <c:pt idx="11">
                    <c:v/>
                  </c:pt>
                  <c:pt idx="12">
                    <c:v>Jul 27</c:v>
                  </c:pt>
                  <c:pt idx="13">
                    <c:v/>
                  </c:pt>
                  <c:pt idx="14">
                    <c:v/>
                  </c:pt>
                  <c:pt idx="15">
                    <c:v/>
                  </c:pt>
                  <c:pt idx="16">
                    <c:v/>
                  </c:pt>
                  <c:pt idx="17">
                    <c:v/>
                  </c:pt>
                  <c:pt idx="18">
                    <c:v>Jan 28</c:v>
                  </c:pt>
                  <c:pt idx="19">
                    <c:v/>
                  </c:pt>
                  <c:pt idx="20">
                    <c:v/>
                  </c:pt>
                  <c:pt idx="21">
                    <c:v/>
                  </c:pt>
                  <c:pt idx="22">
                    <c:v/>
                  </c:pt>
                  <c:pt idx="23">
                    <c:v/>
                  </c:pt>
                  <c:pt idx="24">
                    <c:v>Jul 28</c:v>
                  </c:pt>
                  <c:pt idx="25">
                    <c:v/>
                  </c:pt>
                  <c:pt idx="26">
                    <c:v/>
                  </c:pt>
                  <c:pt idx="27">
                    <c:v/>
                  </c:pt>
                  <c:pt idx="28">
                    <c:v/>
                  </c:pt>
                  <c:pt idx="29">
                    <c:v/>
                  </c:pt>
                  <c:pt idx="30">
                    <c:v>Jan 29</c:v>
                  </c:pt>
                  <c:pt idx="31">
                    <c:v/>
                  </c:pt>
                  <c:pt idx="32">
                    <c:v/>
                  </c:pt>
                  <c:pt idx="33">
                    <c:v/>
                  </c:pt>
                  <c:pt idx="34">
                    <c:v/>
                  </c:pt>
                  <c:pt idx="35">
                    <c:v/>
                  </c:pt>
                  <c:pt idx="36">
                    <c:v>Jul 29</c:v>
                  </c:pt>
                  <c:pt idx="37">
                    <c:v/>
                  </c:pt>
                  <c:pt idx="38">
                    <c:v/>
                  </c:pt>
                  <c:pt idx="39">
                    <c:v/>
                  </c:pt>
                  <c:pt idx="40">
                    <c:v/>
                  </c:pt>
                  <c:pt idx="41">
                    <c:v>Dec 29</c:v>
                  </c:pt>
                </c:lvl>
              </c:multiLvlStrCache>
            </c:multiLvlStrRef>
          </c:cat>
          <c:val>
            <c:numRef>
              <c:f>Sheet1!$B$2:$B$43</c:f>
              <c:numCache>
                <c:formatCode>General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0.083664</c:v>
                </c:pt>
                <c:pt idx="7">
                  <c:v>0.0992315034782609</c:v>
                </c:pt>
                <c:pt idx="8">
                  <c:v>0.130848989204348</c:v>
                </c:pt>
                <c:pt idx="9">
                  <c:v>0.16308066374980398</c:v>
                </c:pt>
                <c:pt idx="10">
                  <c:v>0.195903387004086</c:v>
                </c:pt>
                <c:pt idx="11">
                  <c:v>0.22929467521331298</c:v>
                </c:pt>
                <c:pt idx="12">
                  <c:v>0.28023094466237997</c:v>
                </c:pt>
                <c:pt idx="13">
                  <c:v>0.331983099272795</c:v>
                </c:pt>
                <c:pt idx="14">
                  <c:v>0.38451924030089696</c:v>
                </c:pt>
                <c:pt idx="15">
                  <c:v>0.437808381487763</c:v>
                </c:pt>
                <c:pt idx="16">
                  <c:v>0.5100708598795349</c:v>
                </c:pt>
                <c:pt idx="17">
                  <c:v>0.583286090736571</c:v>
                </c:pt>
                <c:pt idx="18">
                  <c:v>0.676291705581249</c:v>
                </c:pt>
                <c:pt idx="19">
                  <c:v>0.770416845861941</c:v>
                </c:pt>
                <c:pt idx="20">
                  <c:v>0.865614728958587</c:v>
                </c:pt>
                <c:pt idx="21">
                  <c:v>0.961839929761471</c:v>
                </c:pt>
                <c:pt idx="22">
                  <c:v>1.07917704050619</c:v>
                </c:pt>
                <c:pt idx="23">
                  <c:v>1.1976666750011</c:v>
                </c:pt>
                <c:pt idx="24">
                  <c:v>1.31725794324595</c:v>
                </c:pt>
                <c:pt idx="25">
                  <c:v>1.43790144825957</c:v>
                </c:pt>
                <c:pt idx="26">
                  <c:v>1.55954924654668</c:v>
                </c:pt>
                <c:pt idx="27">
                  <c:v>1.7038487226186299</c:v>
                </c:pt>
                <c:pt idx="28">
                  <c:v>1.8492338079772999</c:v>
                </c:pt>
                <c:pt idx="29">
                  <c:v>1.99565234447211</c:v>
                </c:pt>
                <c:pt idx="30">
                  <c:v>2.14086242373761</c:v>
                </c:pt>
                <c:pt idx="31">
                  <c:v>2.2848697371427</c:v>
                </c:pt>
                <c:pt idx="32">
                  <c:v>2.42768007897267</c:v>
                </c:pt>
                <c:pt idx="33">
                  <c:v>2.56929934140431</c:v>
                </c:pt>
                <c:pt idx="34">
                  <c:v>2.7097335096311</c:v>
                </c:pt>
                <c:pt idx="35">
                  <c:v>2.8489886571346</c:v>
                </c:pt>
                <c:pt idx="36">
                  <c:v>2.98707094109807</c:v>
                </c:pt>
                <c:pt idx="37">
                  <c:v>3.1239865979585297</c:v>
                </c:pt>
                <c:pt idx="38">
                  <c:v>3.25974193909361</c:v>
                </c:pt>
                <c:pt idx="39">
                  <c:v>3.39434334663946</c:v>
                </c:pt>
                <c:pt idx="40">
                  <c:v>3.52779726943644</c:v>
                </c:pt>
                <c:pt idx="41">
                  <c:v>3.66011021909886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Zielbild (draft)</c:v>
                </c:pt>
              </c:strCache>
            </c:strRef>
          </c:tx>
          <c:spPr>
            <a:solidFill>
              <a:srgbClr val="C9554D"/>
            </a:solidFill>
            <a:ln w="31750" cap="flat">
              <a:solidFill>
                <a:srgbClr val="C9554D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C9554D"/>
              </a:solidFill>
              <a:ln w="9525" cap="flat">
                <a:solidFill>
                  <a:srgbClr val="C9554D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Sheet1!$A$2:$A$43</c:f>
              <c:multiLvlStrCache>
                <c:ptCount val="42"/>
                <c:lvl>
                  <c:pt idx="0">
                    <c:v>Jul 26</c:v>
                  </c:pt>
                  <c:pt idx="1">
                    <c:v/>
                  </c:pt>
                  <c:pt idx="2">
                    <c:v/>
                  </c:pt>
                  <c:pt idx="3">
                    <c:v/>
                  </c:pt>
                  <c:pt idx="4">
                    <c:v/>
                  </c:pt>
                  <c:pt idx="5">
                    <c:v/>
                  </c:pt>
                  <c:pt idx="6">
                    <c:v>Jan 27</c:v>
                  </c:pt>
                  <c:pt idx="7">
                    <c:v/>
                  </c:pt>
                  <c:pt idx="8">
                    <c:v/>
                  </c:pt>
                  <c:pt idx="9">
                    <c:v/>
                  </c:pt>
                  <c:pt idx="10">
                    <c:v/>
                  </c:pt>
                  <c:pt idx="11">
                    <c:v/>
                  </c:pt>
                  <c:pt idx="12">
                    <c:v>Jul 27</c:v>
                  </c:pt>
                  <c:pt idx="13">
                    <c:v/>
                  </c:pt>
                  <c:pt idx="14">
                    <c:v/>
                  </c:pt>
                  <c:pt idx="15">
                    <c:v/>
                  </c:pt>
                  <c:pt idx="16">
                    <c:v/>
                  </c:pt>
                  <c:pt idx="17">
                    <c:v/>
                  </c:pt>
                  <c:pt idx="18">
                    <c:v>Jan 28</c:v>
                  </c:pt>
                  <c:pt idx="19">
                    <c:v/>
                  </c:pt>
                  <c:pt idx="20">
                    <c:v/>
                  </c:pt>
                  <c:pt idx="21">
                    <c:v/>
                  </c:pt>
                  <c:pt idx="22">
                    <c:v/>
                  </c:pt>
                  <c:pt idx="23">
                    <c:v/>
                  </c:pt>
                  <c:pt idx="24">
                    <c:v>Jul 28</c:v>
                  </c:pt>
                  <c:pt idx="25">
                    <c:v/>
                  </c:pt>
                  <c:pt idx="26">
                    <c:v/>
                  </c:pt>
                  <c:pt idx="27">
                    <c:v/>
                  </c:pt>
                  <c:pt idx="28">
                    <c:v/>
                  </c:pt>
                  <c:pt idx="29">
                    <c:v/>
                  </c:pt>
                  <c:pt idx="30">
                    <c:v>Jan 29</c:v>
                  </c:pt>
                  <c:pt idx="31">
                    <c:v/>
                  </c:pt>
                  <c:pt idx="32">
                    <c:v/>
                  </c:pt>
                  <c:pt idx="33">
                    <c:v/>
                  </c:pt>
                  <c:pt idx="34">
                    <c:v/>
                  </c:pt>
                  <c:pt idx="35">
                    <c:v/>
                  </c:pt>
                  <c:pt idx="36">
                    <c:v>Jul 29</c:v>
                  </c:pt>
                  <c:pt idx="37">
                    <c:v/>
                  </c:pt>
                  <c:pt idx="38">
                    <c:v/>
                  </c:pt>
                  <c:pt idx="39">
                    <c:v/>
                  </c:pt>
                  <c:pt idx="40">
                    <c:v/>
                  </c:pt>
                  <c:pt idx="41">
                    <c:v>Dec 29</c:v>
                  </c:pt>
                </c:lvl>
              </c:multiLvlStrCache>
            </c:multiLvlStrRef>
          </c:cat>
          <c:val>
            <c:numRef>
              <c:f>Sheet1!$C$2:$C$43</c:f>
              <c:numCache>
                <c:formatCode>General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0.093258</c:v>
                </c:pt>
                <c:pt idx="7">
                  <c:v>0.10719047804347799</c:v>
                </c:pt>
                <c:pt idx="8">
                  <c:v>0.134465755110326</c:v>
                </c:pt>
                <c:pt idx="9">
                  <c:v>0.16244777880895497</c:v>
                </c:pt>
                <c:pt idx="10">
                  <c:v>0.19109206995281502</c:v>
                </c:pt>
                <c:pt idx="11">
                  <c:v>0.220356343932126</c:v>
                </c:pt>
                <c:pt idx="12">
                  <c:v>0.264317884118742</c:v>
                </c:pt>
                <c:pt idx="13">
                  <c:v>0.309175300038873</c:v>
                </c:pt>
                <c:pt idx="14">
                  <c:v>0.35486982027196096</c:v>
                </c:pt>
                <c:pt idx="15">
                  <c:v>0.40134558666985204</c:v>
                </c:pt>
                <c:pt idx="16">
                  <c:v>0.463762645498909</c:v>
                </c:pt>
                <c:pt idx="17">
                  <c:v>0.527159672814073</c:v>
                </c:pt>
                <c:pt idx="18">
                  <c:v>0.607229708184444</c:v>
                </c:pt>
                <c:pt idx="19">
                  <c:v>0.68842349206296</c:v>
                </c:pt>
                <c:pt idx="20">
                  <c:v>0.770660965070705</c:v>
                </c:pt>
                <c:pt idx="21">
                  <c:v>0.853866070759194</c:v>
                </c:pt>
                <c:pt idx="22">
                  <c:v>0.95482317266601</c:v>
                </c:pt>
                <c:pt idx="23">
                  <c:v>1.0568312298324198</c:v>
                </c:pt>
                <c:pt idx="24">
                  <c:v>1.15980879983854</c:v>
                </c:pt>
                <c:pt idx="25">
                  <c:v>1.26367854519478</c:v>
                </c:pt>
                <c:pt idx="26">
                  <c:v>1.36836703658454</c:v>
                </c:pt>
                <c:pt idx="27">
                  <c:v>1.4920307393791699</c:v>
                </c:pt>
                <c:pt idx="28">
                  <c:v>1.6165364431981</c:v>
                </c:pt>
                <c:pt idx="29">
                  <c:v>1.7418081632256501</c:v>
                </c:pt>
                <c:pt idx="30">
                  <c:v>1.86585640254379</c:v>
                </c:pt>
                <c:pt idx="31">
                  <c:v>1.98870382454129</c:v>
                </c:pt>
                <c:pt idx="32">
                  <c:v>2.1103722819855197</c:v>
                </c:pt>
                <c:pt idx="33">
                  <c:v>2.23088285353282</c:v>
                </c:pt>
                <c:pt idx="34">
                  <c:v>2.3502558785195604</c:v>
                </c:pt>
                <c:pt idx="35">
                  <c:v>2.46851099011547</c:v>
                </c:pt>
                <c:pt idx="36">
                  <c:v>2.58566714691687</c:v>
                </c:pt>
                <c:pt idx="37">
                  <c:v>2.70174266305397</c:v>
                </c:pt>
                <c:pt idx="38">
                  <c:v>2.81675523688244</c:v>
                </c:pt>
                <c:pt idx="39">
                  <c:v>2.93072197832663</c:v>
                </c:pt>
                <c:pt idx="40">
                  <c:v>3.04365943493825</c:v>
                </c:pt>
                <c:pt idx="41">
                  <c:v>3.15558361673145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Base (self-funded)</c:v>
                </c:pt>
              </c:strCache>
            </c:strRef>
          </c:tx>
          <c:spPr>
            <a:solidFill>
              <a:srgbClr val="8E2222"/>
            </a:solidFill>
            <a:ln w="31750" cap="flat">
              <a:solidFill>
                <a:srgbClr val="8E2222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8E2222"/>
              </a:solidFill>
              <a:ln w="9525" cap="flat">
                <a:solidFill>
                  <a:srgbClr val="8E2222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Sheet1!$A$2:$A$43</c:f>
              <c:multiLvlStrCache>
                <c:ptCount val="42"/>
                <c:lvl>
                  <c:pt idx="0">
                    <c:v>Jul 26</c:v>
                  </c:pt>
                  <c:pt idx="1">
                    <c:v/>
                  </c:pt>
                  <c:pt idx="2">
                    <c:v/>
                  </c:pt>
                  <c:pt idx="3">
                    <c:v/>
                  </c:pt>
                  <c:pt idx="4">
                    <c:v/>
                  </c:pt>
                  <c:pt idx="5">
                    <c:v/>
                  </c:pt>
                  <c:pt idx="6">
                    <c:v>Jan 27</c:v>
                  </c:pt>
                  <c:pt idx="7">
                    <c:v/>
                  </c:pt>
                  <c:pt idx="8">
                    <c:v/>
                  </c:pt>
                  <c:pt idx="9">
                    <c:v/>
                  </c:pt>
                  <c:pt idx="10">
                    <c:v/>
                  </c:pt>
                  <c:pt idx="11">
                    <c:v/>
                  </c:pt>
                  <c:pt idx="12">
                    <c:v>Jul 27</c:v>
                  </c:pt>
                  <c:pt idx="13">
                    <c:v/>
                  </c:pt>
                  <c:pt idx="14">
                    <c:v/>
                  </c:pt>
                  <c:pt idx="15">
                    <c:v/>
                  </c:pt>
                  <c:pt idx="16">
                    <c:v/>
                  </c:pt>
                  <c:pt idx="17">
                    <c:v/>
                  </c:pt>
                  <c:pt idx="18">
                    <c:v>Jan 28</c:v>
                  </c:pt>
                  <c:pt idx="19">
                    <c:v/>
                  </c:pt>
                  <c:pt idx="20">
                    <c:v/>
                  </c:pt>
                  <c:pt idx="21">
                    <c:v/>
                  </c:pt>
                  <c:pt idx="22">
                    <c:v/>
                  </c:pt>
                  <c:pt idx="23">
                    <c:v/>
                  </c:pt>
                  <c:pt idx="24">
                    <c:v>Jul 28</c:v>
                  </c:pt>
                  <c:pt idx="25">
                    <c:v/>
                  </c:pt>
                  <c:pt idx="26">
                    <c:v/>
                  </c:pt>
                  <c:pt idx="27">
                    <c:v/>
                  </c:pt>
                  <c:pt idx="28">
                    <c:v/>
                  </c:pt>
                  <c:pt idx="29">
                    <c:v/>
                  </c:pt>
                  <c:pt idx="30">
                    <c:v>Jan 29</c:v>
                  </c:pt>
                  <c:pt idx="31">
                    <c:v/>
                  </c:pt>
                  <c:pt idx="32">
                    <c:v/>
                  </c:pt>
                  <c:pt idx="33">
                    <c:v/>
                  </c:pt>
                  <c:pt idx="34">
                    <c:v/>
                  </c:pt>
                  <c:pt idx="35">
                    <c:v/>
                  </c:pt>
                  <c:pt idx="36">
                    <c:v>Jul 29</c:v>
                  </c:pt>
                  <c:pt idx="37">
                    <c:v/>
                  </c:pt>
                  <c:pt idx="38">
                    <c:v/>
                  </c:pt>
                  <c:pt idx="39">
                    <c:v/>
                  </c:pt>
                  <c:pt idx="40">
                    <c:v/>
                  </c:pt>
                  <c:pt idx="41">
                    <c:v>Dec 29</c:v>
                  </c:pt>
                </c:lvl>
              </c:multiLvlStrCache>
            </c:multiLvlStrRef>
          </c:cat>
          <c:val>
            <c:numRef>
              <c:f>Sheet1!$D$2:$D$43</c:f>
              <c:numCache>
                <c:formatCode>General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0.06636</c:v>
                </c:pt>
                <c:pt idx="7">
                  <c:v>0.0757550217391304</c:v>
                </c:pt>
                <c:pt idx="8">
                  <c:v>0.09505137570652171</c:v>
                </c:pt>
                <c:pt idx="9">
                  <c:v>0.114566520750408</c:v>
                </c:pt>
                <c:pt idx="10">
                  <c:v>0.134291285127036</c:v>
                </c:pt>
                <c:pt idx="11">
                  <c:v>0.15421675656869502</c:v>
                </c:pt>
                <c:pt idx="12">
                  <c:v>0.184753406216388</c:v>
                </c:pt>
                <c:pt idx="13">
                  <c:v>0.21557458227232298</c:v>
                </c:pt>
                <c:pt idx="14">
                  <c:v>0.246667607444715</c:v>
                </c:pt>
                <c:pt idx="15">
                  <c:v>0.27802016812394</c:v>
                </c:pt>
                <c:pt idx="16">
                  <c:v>0.32066552261045</c:v>
                </c:pt>
                <c:pt idx="17">
                  <c:v>0.363633644343735</c:v>
                </c:pt>
                <c:pt idx="18">
                  <c:v>0.41826732942072903</c:v>
                </c:pt>
                <c:pt idx="19">
                  <c:v>0.473273063557556</c:v>
                </c:pt>
                <c:pt idx="20">
                  <c:v>0.528632241921891</c:v>
                </c:pt>
                <c:pt idx="21">
                  <c:v>0.58432680621174</c:v>
                </c:pt>
                <c:pt idx="22">
                  <c:v>0.652323578585577</c:v>
                </c:pt>
                <c:pt idx="23">
                  <c:v>0.7206868785338221</c:v>
                </c:pt>
                <c:pt idx="24">
                  <c:v>0.789396492629575</c:v>
                </c:pt>
                <c:pt idx="25">
                  <c:v>0.8584328118299981</c:v>
                </c:pt>
                <c:pt idx="26">
                  <c:v>0.9277768160078971</c:v>
                </c:pt>
                <c:pt idx="27">
                  <c:v>1.01017701537646</c:v>
                </c:pt>
                <c:pt idx="28">
                  <c:v>1.0928966314071902</c:v>
                </c:pt>
                <c:pt idx="29">
                  <c:v>1.175915005113</c:v>
                </c:pt>
                <c:pt idx="30">
                  <c:v>1.25811645856153</c:v>
                </c:pt>
                <c:pt idx="31">
                  <c:v>1.33950623504417</c:v>
                </c:pt>
                <c:pt idx="32">
                  <c:v>1.42008962409595</c:v>
                </c:pt>
                <c:pt idx="33">
                  <c:v>1.4998719584023101</c:v>
                </c:pt>
                <c:pt idx="34">
                  <c:v>1.57885861080118</c:v>
                </c:pt>
                <c:pt idx="35">
                  <c:v>1.65705499137778</c:v>
                </c:pt>
                <c:pt idx="36">
                  <c:v>1.73446654464991</c:v>
                </c:pt>
                <c:pt idx="37">
                  <c:v>1.8110987468411899</c:v>
                </c:pt>
                <c:pt idx="38">
                  <c:v>1.88695710324009</c:v>
                </c:pt>
                <c:pt idx="39">
                  <c:v>1.96204714564249</c:v>
                </c:pt>
                <c:pt idx="40">
                  <c:v>2.03637442987551</c:v>
                </c:pt>
                <c:pt idx="41">
                  <c:v>2.1099445334006703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Conservative</c:v>
                </c:pt>
              </c:strCache>
            </c:strRef>
          </c:tx>
          <c:spPr>
            <a:solidFill>
              <a:srgbClr val="A8A8A8"/>
            </a:solidFill>
            <a:ln w="31750" cap="flat">
              <a:solidFill>
                <a:srgbClr val="A8A8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A8A8A8"/>
              </a:solidFill>
              <a:ln w="9525" cap="flat">
                <a:solidFill>
                  <a:srgbClr val="A8A8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Sheet1!$A$2:$A$43</c:f>
              <c:multiLvlStrCache>
                <c:ptCount val="42"/>
                <c:lvl>
                  <c:pt idx="0">
                    <c:v>Jul 26</c:v>
                  </c:pt>
                  <c:pt idx="1">
                    <c:v/>
                  </c:pt>
                  <c:pt idx="2">
                    <c:v/>
                  </c:pt>
                  <c:pt idx="3">
                    <c:v/>
                  </c:pt>
                  <c:pt idx="4">
                    <c:v/>
                  </c:pt>
                  <c:pt idx="5">
                    <c:v/>
                  </c:pt>
                  <c:pt idx="6">
                    <c:v>Jan 27</c:v>
                  </c:pt>
                  <c:pt idx="7">
                    <c:v/>
                  </c:pt>
                  <c:pt idx="8">
                    <c:v/>
                  </c:pt>
                  <c:pt idx="9">
                    <c:v/>
                  </c:pt>
                  <c:pt idx="10">
                    <c:v/>
                  </c:pt>
                  <c:pt idx="11">
                    <c:v/>
                  </c:pt>
                  <c:pt idx="12">
                    <c:v>Jul 27</c:v>
                  </c:pt>
                  <c:pt idx="13">
                    <c:v/>
                  </c:pt>
                  <c:pt idx="14">
                    <c:v/>
                  </c:pt>
                  <c:pt idx="15">
                    <c:v/>
                  </c:pt>
                  <c:pt idx="16">
                    <c:v/>
                  </c:pt>
                  <c:pt idx="17">
                    <c:v/>
                  </c:pt>
                  <c:pt idx="18">
                    <c:v>Jan 28</c:v>
                  </c:pt>
                  <c:pt idx="19">
                    <c:v/>
                  </c:pt>
                  <c:pt idx="20">
                    <c:v/>
                  </c:pt>
                  <c:pt idx="21">
                    <c:v/>
                  </c:pt>
                  <c:pt idx="22">
                    <c:v/>
                  </c:pt>
                  <c:pt idx="23">
                    <c:v/>
                  </c:pt>
                  <c:pt idx="24">
                    <c:v>Jul 28</c:v>
                  </c:pt>
                  <c:pt idx="25">
                    <c:v/>
                  </c:pt>
                  <c:pt idx="26">
                    <c:v/>
                  </c:pt>
                  <c:pt idx="27">
                    <c:v/>
                  </c:pt>
                  <c:pt idx="28">
                    <c:v/>
                  </c:pt>
                  <c:pt idx="29">
                    <c:v/>
                  </c:pt>
                  <c:pt idx="30">
                    <c:v>Jan 29</c:v>
                  </c:pt>
                  <c:pt idx="31">
                    <c:v/>
                  </c:pt>
                  <c:pt idx="32">
                    <c:v/>
                  </c:pt>
                  <c:pt idx="33">
                    <c:v/>
                  </c:pt>
                  <c:pt idx="34">
                    <c:v/>
                  </c:pt>
                  <c:pt idx="35">
                    <c:v/>
                  </c:pt>
                  <c:pt idx="36">
                    <c:v>Jul 29</c:v>
                  </c:pt>
                  <c:pt idx="37">
                    <c:v/>
                  </c:pt>
                  <c:pt idx="38">
                    <c:v/>
                  </c:pt>
                  <c:pt idx="39">
                    <c:v/>
                  </c:pt>
                  <c:pt idx="40">
                    <c:v/>
                  </c:pt>
                  <c:pt idx="41">
                    <c:v>Dec 29</c:v>
                  </c:pt>
                </c:lvl>
              </c:multiLvlStrCache>
            </c:multiLvlStrRef>
          </c:cat>
          <c:val>
            <c:numRef>
              <c:f>Sheet1!$E$2:$E$43</c:f>
              <c:numCache>
                <c:formatCode>General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0.040848</c:v>
                </c:pt>
                <c:pt idx="7">
                  <c:v>0.045628648695652196</c:v>
                </c:pt>
                <c:pt idx="8">
                  <c:v>0.0558510224608696</c:v>
                </c:pt>
                <c:pt idx="9">
                  <c:v>0.06604120116926089</c:v>
                </c:pt>
                <c:pt idx="10">
                  <c:v>0.0761980267593267</c:v>
                </c:pt>
                <c:pt idx="11">
                  <c:v>0.08632040937986371</c:v>
                </c:pt>
                <c:pt idx="12">
                  <c:v>0.102110977073445</c:v>
                </c:pt>
                <c:pt idx="13">
                  <c:v>0.117838774233516</c:v>
                </c:pt>
                <c:pt idx="14">
                  <c:v>0.133502486771978</c:v>
                </c:pt>
                <c:pt idx="15">
                  <c:v>0.149100891119961</c:v>
                </c:pt>
                <c:pt idx="16">
                  <c:v>0.17058693776803002</c:v>
                </c:pt>
                <c:pt idx="17">
                  <c:v>0.191972883610506</c:v>
                </c:pt>
                <c:pt idx="18">
                  <c:v>0.219336803203796</c:v>
                </c:pt>
                <c:pt idx="19">
                  <c:v>0.24656253388662602</c:v>
                </c:pt>
                <c:pt idx="20">
                  <c:v>0.273648873069735</c:v>
                </c:pt>
                <c:pt idx="21">
                  <c:v>0.300594741374835</c:v>
                </c:pt>
                <c:pt idx="22">
                  <c:v>0.333728916821844</c:v>
                </c:pt>
                <c:pt idx="23">
                  <c:v>0.36667881787261597</c:v>
                </c:pt>
                <c:pt idx="24">
                  <c:v>0.399443682830735</c:v>
                </c:pt>
                <c:pt idx="25">
                  <c:v>0.43202287641332504</c:v>
                </c:pt>
                <c:pt idx="26">
                  <c:v>0.464415884443283</c:v>
                </c:pt>
                <c:pt idx="27">
                  <c:v>0.5032650913258601</c:v>
                </c:pt>
                <c:pt idx="28">
                  <c:v>0.541877606391282</c:v>
                </c:pt>
                <c:pt idx="29">
                  <c:v>0.580253421385271</c:v>
                </c:pt>
                <c:pt idx="30">
                  <c:v>0.617954385901335</c:v>
                </c:pt>
                <c:pt idx="31">
                  <c:v>0.6549916803034831</c:v>
                </c:pt>
                <c:pt idx="32">
                  <c:v>0.691376319264584</c:v>
                </c:pt>
                <c:pt idx="33">
                  <c:v>0.727119153632283</c:v>
                </c:pt>
                <c:pt idx="34">
                  <c:v>0.7622308722938039</c:v>
                </c:pt>
                <c:pt idx="35">
                  <c:v>0.796722004038741</c:v>
                </c:pt>
                <c:pt idx="36">
                  <c:v>0.830602919419008</c:v>
                </c:pt>
                <c:pt idx="37">
                  <c:v>0.863883832605144</c:v>
                </c:pt>
                <c:pt idx="38">
                  <c:v>0.8965748032381939</c:v>
                </c:pt>
                <c:pt idx="39">
                  <c:v>0.9286857382764541</c:v>
                </c:pt>
                <c:pt idx="40">
                  <c:v>0.9602263938363741</c:v>
                </c:pt>
                <c:pt idx="41">
                  <c:v>0.991206377026959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5A5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000" b="0" i="0" u="none" strike="noStrike">
                    <a:solidFill>
                      <a:srgbClr val="000000"/>
                    </a:solidFill>
                    <a:latin typeface="Arial"/>
                  </a:rPr>
                  <a:t>ARR run-rate (€m)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5A5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E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920240"/>
            <a:ext cx="1218895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</a:t>
            </a:r>
            <a:endParaRPr lang="en-US" sz="6600" dirty="0"/>
          </a:p>
        </p:txBody>
      </p:sp>
      <p:sp>
        <p:nvSpPr>
          <p:cNvPr id="3" name="Text 1"/>
          <p:cNvSpPr/>
          <p:nvPr/>
        </p:nvSpPr>
        <p:spPr>
          <a:xfrm>
            <a:off x="0" y="310896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Bauprojekt. Ein durchgängiger Datensatz.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0" y="36576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E6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project. One continuous record — the platform that connects German construction.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0" y="466344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Round — Investor Deck · July 2026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0" y="612648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info@baulynq.com  ·  +49 1525 4966510  ·  www.baulynq.com  ·  live at app.baulynq.com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Recurring, modular — with a 3× expansion path in every account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SaaS per module &amp; seat, bundled in three tiers · one-time onboarding priced to cover delivery.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F7F0F0"/>
          </a:solidFill>
          <a:ln w="12700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28800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194560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€490</a:t>
            </a:r>
            <a:pPr indent="0" marL="0">
              <a:buNone/>
            </a:pPr>
            <a:r>
              <a:rPr lang="en-US" sz="1200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month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31520" y="2880360"/>
            <a:ext cx="3246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module · up to 5 seats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in the EU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434840" y="169164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8E2222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17720" y="1828800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617720" y="2194560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€1,490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month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4617720" y="2880360"/>
            <a:ext cx="3246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10 modules · up to 25 seats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e-invoicing &amp; GoBD archive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321040" y="169164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F7F0F0"/>
          </a:solidFill>
          <a:ln w="12700">
            <a:solidFill>
              <a:srgbClr val="D9C9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0" y="1828800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503920" y="2194560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request</a:t>
            </a:r>
            <a:pPr indent="0" marL="0">
              <a:buNone/>
            </a:pPr>
            <a:r>
              <a:rPr lang="en-US" sz="1200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annual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8503920" y="2880360"/>
            <a:ext cx="3246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unlimited seats · on-premise · SLA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 2027 — lifts ACV to €40–60k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42062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€490/mo (1 module, ~5 seats)   </a:t>
            </a:r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 Expand 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€1,490/mo (10 modules, ~18 seats) = 3.0× ACV without acquisition cost   </a:t>
            </a:r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Onboarding 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€2.5k / €5k one-time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846320"/>
            <a:ext cx="1109167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customers stay: </a:t>
            </a:r>
            <a:pPr indent="0" marL="0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holds the system of record — LV history, measurement chains, the GoBD-immutable billing archive. Leaving means exporting a legal audit trail mid-project. Base case still assumes 1.25%/mo gross churn (~14%/yr), above the promo draft and benchmark-anchored; conservative case 2.0%.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Self-funded: €1.2m ARR. Funded: €2.0m.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model Jul 2026 – Dec 2029 · cohort tiers · commissions · wage inflation · tax · sensitivity-tested.</a:t>
            </a:r>
            <a:endParaRPr lang="en-US" sz="13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45920"/>
          <a:ext cx="110642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4360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 counts subscriptions only — pilot fees are never annualized. Every scenario is EBITDA-positive by 2028 except Conservative (−€108k), which re-phases hiring and still keeps positive cash.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scenarios, one machine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Zielbild from the original deck is reproduced as one case of the same model — not a separate story.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3108960" cy="457200"/>
          </a:xfrm>
          <a:prstGeom prst="rect">
            <a:avLst/>
          </a:prstGeom>
          <a:solidFill>
            <a:srgbClr val="F7F0F0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0" y="1691640"/>
            <a:ext cx="2011680" cy="457200"/>
          </a:xfrm>
          <a:prstGeom prst="rect">
            <a:avLst/>
          </a:prstGeom>
          <a:solidFill>
            <a:srgbClr val="F7F0F0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69280" y="1691640"/>
            <a:ext cx="2148840" cy="457200"/>
          </a:xfrm>
          <a:prstGeom prst="rect">
            <a:avLst/>
          </a:prstGeom>
          <a:solidFill>
            <a:srgbClr val="F7F0F0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(self-funded)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18120" y="1691640"/>
            <a:ext cx="2148840" cy="457200"/>
          </a:xfrm>
          <a:prstGeom prst="rect">
            <a:avLst/>
          </a:prstGeom>
          <a:solidFill>
            <a:srgbClr val="F7F0F0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Funded acceleration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966960" y="1691640"/>
            <a:ext cx="2011680" cy="457200"/>
          </a:xfrm>
          <a:prstGeom prst="rect">
            <a:avLst/>
          </a:prstGeom>
          <a:solidFill>
            <a:srgbClr val="F7F0F0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Zielbild (draft)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2148840"/>
            <a:ext cx="310896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(end-2028)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0" y="2148840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2148840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818120" y="2148840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145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966960" y="2148840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2715768"/>
            <a:ext cx="310896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 (end-2028)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57600" y="2715768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€0.58m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669280" y="2715768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€1.18m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818120" y="2715768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€2.00m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966960" y="2715768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€1.74m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3282696"/>
            <a:ext cx="310896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 2028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657600" y="3282696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−€108k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669280" y="3282696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+€128k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818120" y="3282696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+€656k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966960" y="3282696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+€495k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3849624"/>
            <a:ext cx="310896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pre-funding cash need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657600" y="3849624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€310k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669280" y="3849624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€277k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818120" y="3849624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€206k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966960" y="3849624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€201k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48640" y="4416552"/>
            <a:ext cx="310896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Min. post-funding cash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0" y="4416552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+€74k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669280" y="4416552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+€15k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818120" y="4416552"/>
            <a:ext cx="214884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+€7k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966960" y="4416552"/>
            <a:ext cx="2011680" cy="566928"/>
          </a:xfrm>
          <a:prstGeom prst="rect">
            <a:avLst/>
          </a:prstGeom>
          <a:solidFill>
            <a:srgbClr val="FAF7F7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+€12k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48640" y="4983480"/>
            <a:ext cx="310896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LTV / CAC (48-mo cap)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657600" y="4983480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6.0×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669280" y="4983480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7.8×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818120" y="4983480"/>
            <a:ext cx="214884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10.5×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9966960" y="4983480"/>
            <a:ext cx="2011680" cy="56692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10.1×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48640" y="571500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Stress-tested: </a:t>
            </a:r>
            <a:pPr indent="0" marL="0">
              <a:buNone/>
            </a:pPr>
            <a:r>
              <a:rPr lang="en-US" sz="11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workbook's churn × sales-plan grid shows no modeled path in which the company runs out of money with the round closed — the worst corner (2% churn × 40% plan) is exactly the case the conservative scenario answers with a 6-month hiring re-phase.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 that survive diligence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case 2028 — full S&amp;M in CAC, lifetime capped at 48 months, churn set above our own draft.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5623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€1,025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49808" y="273862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ARPA — blended MRR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(60/40 Pro/Starter mix)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480560" y="178308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85623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84%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4590288" y="273862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(incl. support personnel)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321040" y="178308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85623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€5.3k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8430768" y="273862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 — marketing +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commissions + sales comp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374904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82219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€41k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749808" y="470458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LTV — capped at 48 months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(no 11-year lifetimes)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480560" y="374904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382219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7.8×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4590288" y="470458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LTV / CAC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benchmark: ≥3× fundable, ≥5× strong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321040" y="374904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822192"/>
            <a:ext cx="3383280" cy="9034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6.1 mo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8430768" y="4704588"/>
            <a:ext cx="3346704" cy="729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 payback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bar: &lt;18 months for SMB SaaS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0080" y="580644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High Alpha SaaS Benchmarks 2024 · Tidemark Vertical &amp; SMB SaaS Report 2025. Churn 1.25%/mo (~14%/yr) vs. promo draft 0.75%.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Counted bottom-up — and a ceiling that moves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≈4,540 German target firms today; DACH, Enterprise ACV and the SMB band carry TAM past €300m.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743200" cy="1554480"/>
          </a:xfrm>
          <a:prstGeom prst="roundRect">
            <a:avLst>
              <a:gd name="adj" fmla="val 35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64792"/>
            <a:ext cx="25603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€560bn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58368" y="2546604"/>
            <a:ext cx="2523744" cy="652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construction volume / yr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(DIW Bauvolumenrechnung)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429000" y="1691640"/>
            <a:ext cx="2743200" cy="1554480"/>
          </a:xfrm>
          <a:prstGeom prst="roundRect">
            <a:avLst>
              <a:gd name="adj" fmla="val 35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1764792"/>
            <a:ext cx="25603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4,695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538728" y="2546604"/>
            <a:ext cx="2523744" cy="652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firms 50–249 (4,310) + 250+ (385)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Destatis 2024, verified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309360" y="1691640"/>
            <a:ext cx="2743200" cy="1554480"/>
          </a:xfrm>
          <a:prstGeom prst="roundRect">
            <a:avLst>
              <a:gd name="adj" fmla="val 35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1764792"/>
            <a:ext cx="25603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4,540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419088" y="2546604"/>
            <a:ext cx="2523744" cy="652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firms 50–500 employees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(SAM) ≈ €56–81m ARR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189720" y="1691640"/>
            <a:ext cx="2423160" cy="1554480"/>
          </a:xfrm>
          <a:prstGeom prst="roundRect">
            <a:avLst>
              <a:gd name="adj" fmla="val 35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81160" y="1764792"/>
            <a:ext cx="224028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2.2%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9299448" y="2546604"/>
            <a:ext cx="2203704" cy="6528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penetration needed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100 customers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611880"/>
            <a:ext cx="219456" cy="731520"/>
          </a:xfrm>
          <a:prstGeom prst="roundRect">
            <a:avLst>
              <a:gd name="adj" fmla="val 16667"/>
            </a:avLst>
          </a:prstGeom>
          <a:solidFill>
            <a:srgbClr val="8E2222"/>
          </a:solidFill>
          <a:ln/>
        </p:spPr>
      </p:sp>
      <p:sp>
        <p:nvSpPr>
          <p:cNvPr id="17" name="Text 15"/>
          <p:cNvSpPr/>
          <p:nvPr/>
        </p:nvSpPr>
        <p:spPr>
          <a:xfrm>
            <a:off x="960120" y="3611880"/>
            <a:ext cx="10607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DACH from 2028 — </a:t>
            </a:r>
            <a:pPr indent="0" marL="0">
              <a:buNone/>
            </a:pPr>
            <a:r>
              <a:rPr lang="en-US" sz="12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+1,750 firms in Austria &amp; Switzerland (estimate) — same VOB-adjacent norms, same GAEB files.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4507992"/>
            <a:ext cx="219456" cy="731520"/>
          </a:xfrm>
          <a:prstGeom prst="roundRect">
            <a:avLst>
              <a:gd name="adj" fmla="val 16667"/>
            </a:avLst>
          </a:prstGeom>
          <a:solidFill>
            <a:srgbClr val="8E2222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4507992"/>
            <a:ext cx="10607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ACV expansion — </a:t>
            </a:r>
            <a:pPr indent="0" marL="0">
              <a:buNone/>
            </a:pPr>
            <a:r>
              <a:rPr lang="en-US" sz="12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tier + seat overage lift ceiling ARPA from €17.9k toward €40–60k for 250–500-employee firms. Today's €1,490 cap is a pricing decision, not a market limit.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5404104"/>
            <a:ext cx="219456" cy="731520"/>
          </a:xfrm>
          <a:prstGeom prst="roundRect">
            <a:avLst>
              <a:gd name="adj" fmla="val 16667"/>
            </a:avLst>
          </a:prstGeom>
          <a:solidFill>
            <a:srgbClr val="8E2222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5404104"/>
            <a:ext cx="10607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10–49 band — </a:t>
            </a:r>
            <a:pPr indent="0" marL="0">
              <a:buNone/>
            </a:pPr>
            <a:r>
              <a:rPr lang="en-US" sz="12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≈30k smaller firms addressable with a lighter SKU after 2028 — the micro-Handwerk segment plancraft serves today, attacked from above with compliance depth.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founding engineers. Four hires to scale.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hire has a date, a cost and a trigger — and the code-level key-person risk is answered, not hidden.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830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 team — three engineers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240280"/>
            <a:ext cx="46634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Mohamad El Ejel — Founder, Product &amp; Engineering. </a:t>
            </a:r>
            <a:pPr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Knows the Excel reality from his own project work; designed and wrote the entire platform — 12 module areas, 1,465 tests, built.
</a:t>
            </a:r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Salah Alabdallah — Co-founder, Construction &amp; Operations. </a:t>
            </a:r>
            <a:pPr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Engineer, currently at Deutsche Bahn — infrastructure operations discipline and the client-side (AG) perspective.
</a:t>
            </a:r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Majd El Ejel — Co-founder, Engineering. </a:t>
            </a:r>
            <a:pPr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Engineering, Otto von Guericke University Magdeburg.
</a:t>
            </a:r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continuity: </a:t>
            </a:r>
            <a:pPr indent="0" marL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runbooks · credential escrow · key-person insurance at closing · Engineer #1 mandated to shared code ownership.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943600" y="1645920"/>
            <a:ext cx="5669280" cy="749808"/>
          </a:xfrm>
          <a:prstGeom prst="roundRect">
            <a:avLst>
              <a:gd name="adj" fmla="val 7317"/>
            </a:avLst>
          </a:prstGeom>
          <a:solidFill>
            <a:srgbClr val="F7F0F0"/>
          </a:solidFill>
          <a:ln w="6350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080760" y="1719072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 26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040880" y="1700784"/>
            <a:ext cx="4480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/ AE #1
</a:t>
            </a:r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demo→pilot funnel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943600" y="2487168"/>
            <a:ext cx="5669280" cy="749808"/>
          </a:xfrm>
          <a:prstGeom prst="roundRect">
            <a:avLst>
              <a:gd name="adj" fmla="val 7317"/>
            </a:avLst>
          </a:prstGeom>
          <a:solidFill>
            <a:srgbClr val="FAF7F7"/>
          </a:solidFill>
          <a:ln w="6350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80760" y="2560320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 27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040880" y="2542032"/>
            <a:ext cx="4480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&amp; Support #1
</a:t>
            </a:r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21-day promise (&gt;5 accounts)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43600" y="3328416"/>
            <a:ext cx="5669280" cy="749808"/>
          </a:xfrm>
          <a:prstGeom prst="roundRect">
            <a:avLst>
              <a:gd name="adj" fmla="val 7317"/>
            </a:avLst>
          </a:prstGeom>
          <a:solidFill>
            <a:srgbClr val="F7F0F0"/>
          </a:solidFill>
          <a:ln w="6350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3401568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27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040880" y="3383280"/>
            <a:ext cx="4480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 #1
</a:t>
            </a:r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DATEV export · bus-factor → 2 (≥€15k MRR)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943600" y="4169664"/>
            <a:ext cx="5669280" cy="749808"/>
          </a:xfrm>
          <a:prstGeom prst="roundRect">
            <a:avLst>
              <a:gd name="adj" fmla="val 7317"/>
            </a:avLst>
          </a:prstGeom>
          <a:solidFill>
            <a:srgbClr val="FAF7F7"/>
          </a:solidFill>
          <a:ln w="6350">
            <a:solidFill>
              <a:srgbClr val="D9C9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4242816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28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40880" y="4224528"/>
            <a:ext cx="4480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/ AE #2
</a:t>
            </a:r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territory (AE#1 at quota)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943600" y="5010912"/>
            <a:ext cx="5669280" cy="749808"/>
          </a:xfrm>
          <a:prstGeom prst="roundRect">
            <a:avLst>
              <a:gd name="adj" fmla="val 7317"/>
            </a:avLst>
          </a:prstGeom>
          <a:solidFill>
            <a:srgbClr val="F7F0F0"/>
          </a:solidFill>
          <a:ln w="6350">
            <a:solidFill>
              <a:srgbClr val="D9C9C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80760" y="5084064"/>
            <a:ext cx="868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28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040880" y="5065776"/>
            <a:ext cx="4480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#2 + Engineer #2
</a:t>
            </a:r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 go-lives/mo · API layer (≥60 accounts)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ask: €500k seed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Turns a self-sustaining €1.2m-ARR plan into a €2.0m-ARR plan — and de-risks the downside for free.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team (4 hires through 2027)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3931920" y="1911096"/>
            <a:ext cx="6949440" cy="502920"/>
          </a:xfrm>
          <a:prstGeom prst="roundRect">
            <a:avLst>
              <a:gd name="adj" fmla="val 9091"/>
            </a:avLst>
          </a:prstGeom>
          <a:solidFill>
            <a:srgbClr val="8E2222"/>
          </a:solidFill>
          <a:ln/>
        </p:spPr>
      </p:sp>
      <p:sp>
        <p:nvSpPr>
          <p:cNvPr id="6" name="Text 4"/>
          <p:cNvSpPr/>
          <p:nvPr/>
        </p:nvSpPr>
        <p:spPr>
          <a:xfrm>
            <a:off x="11018520" y="187452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€330k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950208" y="238658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· onboarding · engineering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265176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 &amp; marketing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931920" y="2779776"/>
            <a:ext cx="1895302" cy="502920"/>
          </a:xfrm>
          <a:prstGeom prst="roundRect">
            <a:avLst>
              <a:gd name="adj" fmla="val 9091"/>
            </a:avLst>
          </a:prstGeom>
          <a:solidFill>
            <a:srgbClr val="C9554D"/>
          </a:solidFill>
          <a:ln/>
        </p:spPr>
      </p:sp>
      <p:sp>
        <p:nvSpPr>
          <p:cNvPr id="10" name="Text 8"/>
          <p:cNvSpPr/>
          <p:nvPr/>
        </p:nvSpPr>
        <p:spPr>
          <a:xfrm>
            <a:off x="5964382" y="27432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€90k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950208" y="32552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BAU/digitalBAU · content · paid acquisition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48640" y="352044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Infrastructure, certification &amp; buffer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931920" y="3648456"/>
            <a:ext cx="1684713" cy="502920"/>
          </a:xfrm>
          <a:prstGeom prst="roundRect">
            <a:avLst>
              <a:gd name="adj" fmla="val 9091"/>
            </a:avLst>
          </a:prstGeom>
          <a:solidFill>
            <a:srgbClr val="D9C9C9"/>
          </a:solidFill>
          <a:ln/>
        </p:spPr>
      </p:sp>
      <p:sp>
        <p:nvSpPr>
          <p:cNvPr id="14" name="Text 12"/>
          <p:cNvSpPr/>
          <p:nvPr/>
        </p:nvSpPr>
        <p:spPr>
          <a:xfrm>
            <a:off x="5753793" y="36118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€80k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950208" y="412394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hosting · ISO 27001 track · key-person insurance · reserve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8640" y="4617720"/>
            <a:ext cx="11091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 it buys: ≥34 customers &amp; ≥€364k ARR end-2027 (base) — Series-A-ready — or ~50 customers in the funded case.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Runway: through cash-flow positive in all four scenarios; minimum post-close cash never negative.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Sizing: ~1.6× the conservative-case peak need (€310k); the remainder is the acceleration delta (+~€0.8m ARR end-2028).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&amp; IP at closing: entity finalized · all IP assigned · founder accepts 4-year vesting · no debt · 100% founder-owned.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8E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554480"/>
            <a:ext cx="12188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Plattform, die den Bau verbindet.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0" y="2331720"/>
            <a:ext cx="12188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construction-law depth is what global platforms acquire rather than build.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3063240"/>
            <a:ext cx="2514600" cy="1188720"/>
          </a:xfrm>
          <a:prstGeom prst="roundRect">
            <a:avLst>
              <a:gd name="adj" fmla="val 4615"/>
            </a:avLst>
          </a:prstGeom>
          <a:solidFill>
            <a:srgbClr val="5E1414"/>
          </a:solidFill>
          <a:ln w="9525">
            <a:solidFill>
              <a:srgbClr val="B36A6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3154680"/>
            <a:ext cx="2295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 / PlanGrid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32688" y="3584448"/>
            <a:ext cx="22951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$875m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566160" y="3063240"/>
            <a:ext cx="2514600" cy="1188720"/>
          </a:xfrm>
          <a:prstGeom prst="roundRect">
            <a:avLst>
              <a:gd name="adj" fmla="val 4615"/>
            </a:avLst>
          </a:prstGeom>
          <a:solidFill>
            <a:srgbClr val="5E1414"/>
          </a:solidFill>
          <a:ln w="9525">
            <a:solidFill>
              <a:srgbClr val="B36A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75888" y="3154680"/>
            <a:ext cx="2295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Nemetschek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675888" y="3584448"/>
            <a:ext cx="22951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serial acquirer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(Nevaris · 123erfasst)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309360" y="3063240"/>
            <a:ext cx="2514600" cy="1188720"/>
          </a:xfrm>
          <a:prstGeom prst="roundRect">
            <a:avLst>
              <a:gd name="adj" fmla="val 4615"/>
            </a:avLst>
          </a:prstGeom>
          <a:solidFill>
            <a:srgbClr val="5E1414"/>
          </a:solidFill>
          <a:ln w="9525">
            <a:solidFill>
              <a:srgbClr val="B36A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19088" y="3154680"/>
            <a:ext cx="2295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RIB → Schneider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419088" y="3584448"/>
            <a:ext cx="22951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 consolidation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052560" y="3063240"/>
            <a:ext cx="2514600" cy="1188720"/>
          </a:xfrm>
          <a:prstGeom prst="roundRect">
            <a:avLst>
              <a:gd name="adj" fmla="val 4615"/>
            </a:avLst>
          </a:prstGeom>
          <a:solidFill>
            <a:srgbClr val="5E1414"/>
          </a:solidFill>
          <a:ln w="9525">
            <a:solidFill>
              <a:srgbClr val="B36A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62288" y="3154680"/>
            <a:ext cx="2295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PlanRadar · plancraft · Ecoworks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9162288" y="3584448"/>
            <a:ext cx="22951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$69m B · €40m · €40m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0" y="4800600"/>
            <a:ext cx="12188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 — 30 minutes, a working session, not a sales call.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0" y="53035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info@baulynq.com  ·  +49 1525 4966510  ·  www.baulynq.com  ·  app.baulynq.com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0" y="626364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9A8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· figures are planning status July 2026 (Entwurf) · full detail: Business Plan v2 (PDF) + Financial Model (XLSX)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is already built — and live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round buys distribution, not development.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19072"/>
            <a:ext cx="2423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+ 1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58368" y="2400300"/>
            <a:ext cx="23865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modules + task layer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at app.baulynq.com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55848" y="1645920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47288" y="1719072"/>
            <a:ext cx="2423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1,465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465576" y="2400300"/>
            <a:ext cx="23865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backend tests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in-repo, Jul 18 2026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63056" y="1645920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54496" y="1719072"/>
            <a:ext cx="2423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272784" y="2400300"/>
            <a:ext cx="23865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 engineers — the platform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itself written by one of them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970264" y="1645920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61704" y="1719072"/>
            <a:ext cx="2423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days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079992" y="2400300"/>
            <a:ext cx="23865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first-module go-live target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(proved by the H2 2026 pilots)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42900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where it wins deals: 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BidX and InrX — the GAEB/VOB/REB tender-and-billing core no point solution offers. The other modules provide connected adequacy on the same record; the moat is the continuous record, not ten best-of-breeds.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434340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written by one engineer in ~2 years — a scope funded teams typically approach with several million euros. </a:t>
            </a:r>
            <a:pPr indent="0" marL="0">
              <a:buNone/>
            </a:pPr>
            <a:r>
              <a:rPr lang="en-US" sz="1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€500k here buys go-to-market for a finished product, not product risk.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548640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.NET 10 clean architecture · React 19 · German-first (de/en) · GAEB · VOB · DIN 276 · HOAI · REB · XRechnung · GoBD · DSGVO · Azure EU (Germany)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days. Every month.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Month-end close at a German mid-size contractor — because every phase handover re-types the project.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801368"/>
            <a:ext cx="457200" cy="457200"/>
          </a:xfrm>
          <a:prstGeom prst="ellipse">
            <a:avLst/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013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6675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Transfer errors — 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Quantities and prices drift between tender LV, contract LV and billing sheets.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770632"/>
            <a:ext cx="457200" cy="457200"/>
          </a:xfrm>
          <a:prstGeom prst="ellipse">
            <a:avLst/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770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25880" y="2706624"/>
            <a:ext cx="6675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variations — 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Nachträge raised on site never reach the final invoice — margin already earned, never billed.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739896"/>
            <a:ext cx="457200" cy="457200"/>
          </a:xfrm>
          <a:prstGeom prst="ellipse">
            <a:avLst/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7398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25880" y="3675888"/>
            <a:ext cx="6675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Duplicate master data — 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Subcontractors, machines, cost codes maintained in parallel Excel lists.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709160"/>
            <a:ext cx="457200" cy="457200"/>
          </a:xfrm>
          <a:prstGeom prst="ellipse">
            <a:avLst/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709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325880" y="4645152"/>
            <a:ext cx="6675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~10-day close — 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Spreadsheets and phone calls instead of a report.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412480" y="1737360"/>
            <a:ext cx="3200400" cy="3749040"/>
          </a:xfrm>
          <a:prstGeom prst="roundRect">
            <a:avLst>
              <a:gd name="adj" fmla="val 2286"/>
            </a:avLst>
          </a:prstGeom>
          <a:solidFill>
            <a:srgbClr val="FAF7F7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41080" y="19202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industry's actual system of record: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641080" y="2514600"/>
            <a:ext cx="27432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22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Abrechnung_final_v7.xlsx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E22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LV_Kopie (3).xlsx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E22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Nachtrag_neu_NEU.xlsx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E22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Aufmaß_Baustelle_B.pdf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E22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Stundenzettel_KW28.xlsx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 — three legs, not one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e-invoice mandate is the door-opener; the purchase reason is the month-end close.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830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828800" y="1783080"/>
            <a:ext cx="2103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Receiving e-invoices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mandatory (all B2B)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389120" y="169164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6280" y="17830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577840" y="1783080"/>
            <a:ext cx="2103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Issuing mandatory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€800k prior-year turnover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138160" y="169164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8E2222"/>
          </a:solidFill>
          <a:ln w="9525">
            <a:solidFill>
              <a:srgbClr val="8E222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75320" y="17830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9326880" y="1783080"/>
            <a:ext cx="2103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Issuing mandatory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domestic B2B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3246120"/>
            <a:ext cx="384048" cy="384048"/>
          </a:xfrm>
          <a:prstGeom prst="ellipse">
            <a:avLst/>
          </a:prstGeom>
          <a:solidFill>
            <a:srgbClr val="8E2222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246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320040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Regulation forces contact. </a:t>
            </a:r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mandate itself can be met with a €20 converter — but it forces every target firm to open its invoicing process at a known date. An e-invoice from a wrong Excel quantity is a compliant wrong invoice.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4233672"/>
            <a:ext cx="384048" cy="384048"/>
          </a:xfrm>
          <a:prstGeom prst="ellipse">
            <a:avLst/>
          </a:prstGeom>
          <a:solidFill>
            <a:srgbClr val="8E222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233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87952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pressure makes the leak acute. </a:t>
            </a:r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2023–25 downturn, contractors cannot afford billing leakage; DIW forecasts real growth returning (+1.7% 2026, +3.4% 2027) — recovery volume on broken data chains.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5221224"/>
            <a:ext cx="384048" cy="384048"/>
          </a:xfrm>
          <a:prstGeom prst="ellipse">
            <a:avLst/>
          </a:prstGeom>
          <a:solidFill>
            <a:srgbClr val="8E2222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52212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34440" y="5175504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Generational handover. </a:t>
            </a:r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Mittelstand succession puts digital-native owners in charge of Excel-run companies; GoBD &amp; DSGVO obligations stand even if the e-invoice calendar slips.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project. One continuous record.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LV (bill of quantities) is the backbone — every phase deepens the same dataset.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606040" y="3291840"/>
            <a:ext cx="1371600" cy="1371600"/>
          </a:xfrm>
          <a:prstGeom prst="ellipse">
            <a:avLst/>
          </a:prstGeom>
          <a:solidFill>
            <a:srgbClr val="8E2222"/>
          </a:solidFill>
          <a:ln/>
        </p:spPr>
      </p:sp>
      <p:sp>
        <p:nvSpPr>
          <p:cNvPr id="5" name="Text 3"/>
          <p:cNvSpPr/>
          <p:nvPr/>
        </p:nvSpPr>
        <p:spPr>
          <a:xfrm>
            <a:off x="2606040" y="3291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LV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633472" y="2316175"/>
            <a:ext cx="1316736" cy="548640"/>
          </a:xfrm>
          <a:prstGeom prst="roundRect">
            <a:avLst>
              <a:gd name="adj" fmla="val 13333"/>
            </a:avLst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33472" y="2316175"/>
            <a:ext cx="1316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42317" y="3274669"/>
            <a:ext cx="1316736" cy="548640"/>
          </a:xfrm>
          <a:prstGeom prst="roundRect">
            <a:avLst>
              <a:gd name="adj" fmla="val 13333"/>
            </a:avLst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42317" y="3274669"/>
            <a:ext cx="1316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27793" y="4825544"/>
            <a:ext cx="1316736" cy="548640"/>
          </a:xfrm>
          <a:prstGeom prst="roundRect">
            <a:avLst>
              <a:gd name="adj" fmla="val 13333"/>
            </a:avLst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27793" y="4825544"/>
            <a:ext cx="1316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639151" y="4825544"/>
            <a:ext cx="1316736" cy="548640"/>
          </a:xfrm>
          <a:prstGeom prst="roundRect">
            <a:avLst>
              <a:gd name="adj" fmla="val 13333"/>
            </a:avLst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39151" y="4825544"/>
            <a:ext cx="1316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024627" y="3274669"/>
            <a:ext cx="1316736" cy="548640"/>
          </a:xfrm>
          <a:prstGeom prst="roundRect">
            <a:avLst>
              <a:gd name="adj" fmla="val 13333"/>
            </a:avLst>
          </a:prstGeom>
          <a:solidFill>
            <a:srgbClr val="F7F0F0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627" y="3274669"/>
            <a:ext cx="1316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Handover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0" y="1965960"/>
            <a:ext cx="5212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indent="0" marL="0">
              <a:buNone/>
            </a:pPr>
            <a:r>
              <a:rPr lang="en-US" sz="13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tender LV becomes the contract LV — </a:t>
            </a:r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re-typing at award.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400800" y="2926080"/>
            <a:ext cx="5212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indent="0" marL="0">
              <a:buNone/>
            </a:pPr>
            <a:r>
              <a:rPr lang="en-US" sz="13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measurements post straight into billing — </a:t>
            </a:r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Aufmaß → Abschlag without a media break.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400800" y="3886200"/>
            <a:ext cx="5212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indent="0" marL="0">
              <a:buNone/>
            </a:pPr>
            <a:r>
              <a:rPr lang="en-US" sz="13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Variations stay linked to their positions — </a:t>
            </a:r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Nachträge cannot fall off the record.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0" y="4846320"/>
            <a:ext cx="5212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indent="0" marL="0">
              <a:buNone/>
            </a:pPr>
            <a:r>
              <a:rPr lang="en-US" sz="13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GoBD-immutable archive — </a:t>
            </a:r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 is the audit trail — and the lock-in.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modules + tasks. One data base.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where it wins deals (BidX · InrX); connected everywhere else.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8E2222"/>
          </a:solidFill>
          <a:ln w="9525">
            <a:solidFill>
              <a:srgbClr val="8E222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746504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BidX  ★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2057400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Tender &amp; award — GAEB, bid comparison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419856" y="1691640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8E2222"/>
          </a:solidFill>
          <a:ln w="9525">
            <a:solidFill>
              <a:srgbClr val="8E222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9584" y="1746504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InrX  ★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529584" y="2057400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2DA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Aufmaß &amp; VOB billing — claims, variations, retention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291072" y="1691640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1746504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FleetX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2057400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Machines, fuel, maintenance, BGL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9162288" y="1691640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72016" y="1746504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CrewX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272016" y="2057400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Attendance, leave, payroll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2779776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" y="283464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ReportsX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8368" y="3145536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KPIs, e-invoicing, site diary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419856" y="2779776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29584" y="283464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SUBX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529584" y="3145536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Subcontractors, contracts, verification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291072" y="2779776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283464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ProcureX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400800" y="3145536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Procurement, orders, warehouse, suppliers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162288" y="2779776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272016" y="283464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LedgerX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272016" y="3145536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plans &amp; due dates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48640" y="3867912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8368" y="3922776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PlanX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58368" y="4233672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Schedules &amp; work calendars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419856" y="3867912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29584" y="3922776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529584" y="4233672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Models, classification, LV mapping, diff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291072" y="3867912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0" y="3922776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Aufgaben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400800" y="4233672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Cross-cutting task layer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9162288" y="3867912"/>
            <a:ext cx="2761488" cy="960120"/>
          </a:xfrm>
          <a:prstGeom prst="roundRect">
            <a:avLst>
              <a:gd name="adj" fmla="val 5714"/>
            </a:avLst>
          </a:prstGeom>
          <a:solidFill>
            <a:srgbClr val="FAF7F7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272016" y="3922776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9272016" y="4233672"/>
            <a:ext cx="2542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DATEV export · Peppol · mobile/offline · API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48640" y="516636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 spike modules — the GAEB/VOB/REB core no point solution offers.   Compliance is the foundation: GAEB · VOB · DIN 276 · HOAI · REB · XRechnung · GoBD · DSGVO · EU AI Act Art. 50.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platforms lead the category — not the German stack.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players sell ERPs or slices; the sovereign continuous record in the middle is open for ~24 months.</a:t>
            </a:r>
            <a:endParaRPr lang="en-US" sz="1300" dirty="0"/>
          </a:p>
        </p:txBody>
      </p:sp>
      <p:pic>
        <p:nvPicPr>
          <p:cNvPr id="4" name="Image 0" descr="/home/user/chart_com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600200"/>
            <a:ext cx="6400800" cy="40816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0" y="1645920"/>
            <a:ext cx="42976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Procore · Autodesk CC — </a:t>
            </a:r>
            <a:pPr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$1.32bn rev. / AECO $3.58bn — but no advertised GAEB/VOB/XRechnung; Procore has no EU application zone (EU app data via UK, estimating via US).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315200" y="2761488"/>
            <a:ext cx="42976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ERPs: BRZ (Infoniqa) · NEVARIS (Nemetschek) · RIB iTWO (Schneider) — </a:t>
            </a:r>
            <a:pPr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 German law, but their revenue model IS the implementation project — a 21-day product cannibalizes it. None independent anymore.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315200" y="3877056"/>
            <a:ext cx="42976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Slice specialists: Cosuno (GAEB tendering, ~€45m) · PlanRadar (AT) · Capmo · 123erfasst — </a:t>
            </a:r>
            <a:pPr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digitalizes one phase → new data islands. Cosuno stops at award — exactly where the margin leak begins.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315200" y="4992624"/>
            <a:ext cx="42976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quo: Excel + converter — </a:t>
            </a:r>
            <a:pPr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real competitor in most deals — satisfies the mandate, not the month-end. (plancraft: &gt;€50m, but micro-Handwerk office software — adjacent, not competing.)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German answer to Procore &amp; Autodesk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Von Deutschen, für Deutsche — dann für die Welt. The sovereignty demand is measured, not assumed.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51760" cy="1600200"/>
          </a:xfrm>
          <a:prstGeom prst="roundRect">
            <a:avLst>
              <a:gd name="adj" fmla="val 34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64792"/>
            <a:ext cx="246888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$1.32bn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58368" y="2571750"/>
            <a:ext cx="2432304" cy="6720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Procore revenue FY2025 —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category is proven at scale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64992" y="1691640"/>
            <a:ext cx="2651760" cy="1600200"/>
          </a:xfrm>
          <a:prstGeom prst="roundRect">
            <a:avLst>
              <a:gd name="adj" fmla="val 34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56432" y="1764792"/>
            <a:ext cx="246888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474720" y="2571750"/>
            <a:ext cx="2432304" cy="6720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 application zones at Procore —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 app data via UK, estimating via US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81344" y="1691640"/>
            <a:ext cx="2651760" cy="1600200"/>
          </a:xfrm>
          <a:prstGeom prst="roundRect">
            <a:avLst>
              <a:gd name="adj" fmla="val 34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72784" y="1764792"/>
            <a:ext cx="246888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85%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291072" y="2571750"/>
            <a:ext cx="2432304" cy="6720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German companies: too dependent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US cloud (Bitkom 2026, n=603)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997696" y="1691640"/>
            <a:ext cx="2971800" cy="1600200"/>
          </a:xfrm>
          <a:prstGeom prst="roundRect">
            <a:avLst>
              <a:gd name="adj" fmla="val 3429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89136" y="1764792"/>
            <a:ext cx="278892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107424" y="2571750"/>
            <a:ext cx="2752344" cy="6720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prefer a German cloud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provider (Bitkom 2026)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61188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is structural: </a:t>
            </a:r>
            <a:pPr indent="0" marL="0">
              <a:buNone/>
            </a:pPr>
            <a:r>
              <a:rPr lang="en-US" sz="13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US platform advertises native GAEB, VOB billing, REB or XRechnung support — German AVA/GAEB directories list exclusively German-speaking vendors; ACC's Germany data residency covers only part of its suite. A German contractor's prices, margins and audit trail either stay in Excel — or cross the Atlantic.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57200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BauLynq: 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domain model at the core (not a partner plug-in) · hosted in the EU (Azure West Europe) · German-language support · transparent €490–1,490/mo vs. Procore's opaque volume-linked $10–80k/yr (third-party estimates).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" y="544068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playbook is proven: </a:t>
            </a:r>
            <a:pPr indent="0" marL="0">
              <a:buNone/>
            </a:pPr>
            <a:r>
              <a:rPr lang="en-US" sz="13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DATEV owns German tax software against Intuit. Personio won European HR against Workday. Nemetschek (€1.19bn) proves German AEC software scales globally. Same sequence: home market on compliance depth first — then DACH, then outward.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in 21 days. Expand to the platform.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funnel is stated, not implied — and onboarding capacity gates the sales plan, not the reverse.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697480" cy="1325880"/>
          </a:xfrm>
          <a:prstGeom prst="roundRect">
            <a:avLst>
              <a:gd name="adj" fmla="val 413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19072"/>
            <a:ext cx="2514600" cy="689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58368" y="2375154"/>
            <a:ext cx="2478024" cy="5568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qualified leads / mo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network · pilot referrals · inbound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227832" y="205740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474720" y="1645920"/>
            <a:ext cx="2697480" cy="1325880"/>
          </a:xfrm>
          <a:prstGeom prst="roundRect">
            <a:avLst>
              <a:gd name="adj" fmla="val 413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66160" y="1719072"/>
            <a:ext cx="2514600" cy="689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584448" y="2375154"/>
            <a:ext cx="2478024" cy="5568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demos / mo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 lead→demo — “a working session, not a sales call”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153912" y="205740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0" y="1645920"/>
            <a:ext cx="2697480" cy="1325880"/>
          </a:xfrm>
          <a:prstGeom prst="roundRect">
            <a:avLst>
              <a:gd name="adj" fmla="val 413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1719072"/>
            <a:ext cx="2514600" cy="689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3.0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510528" y="2375154"/>
            <a:ext cx="2478024" cy="5568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closes / mo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 demo→close · ~3-month pilot-led cycle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79992" y="205740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9326880" y="1645920"/>
            <a:ext cx="2697480" cy="1325880"/>
          </a:xfrm>
          <a:prstGeom prst="roundRect">
            <a:avLst>
              <a:gd name="adj" fmla="val 4138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18320" y="1719072"/>
            <a:ext cx="2514600" cy="689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9436608" y="2375154"/>
            <a:ext cx="2478024" cy="5568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in the plan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ramp headroom for AE #1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48640" y="3246120"/>
            <a:ext cx="5577840" cy="2743200"/>
          </a:xfrm>
          <a:prstGeom prst="roundRect">
            <a:avLst>
              <a:gd name="adj" fmla="val 2667"/>
            </a:avLst>
          </a:prstGeom>
          <a:solidFill>
            <a:srgbClr val="FAF7F7"/>
          </a:solidFill>
          <a:ln w="12700">
            <a:solidFill>
              <a:srgbClr val="8E222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33832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21-day go-live — precisely scoped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77240" y="3749040"/>
            <a:ext cx="51206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1–5 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GAEB data migration (current LVs, master data)
</a:t>
            </a:r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6–10 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on the first module
</a:t>
            </a:r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11–21 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live billing run, parallel to the old process
</a:t>
            </a:r>
            <a:pPr indent="0" marL="0">
              <a:buNone/>
            </a:pPr>
            <a:r>
              <a:rPr lang="en-US" sz="115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Scope: first productive module (BidX or InrX) on one live project. Payroll excluded. Full platform: 3–6 months, land-and-expand.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0" y="3246120"/>
            <a:ext cx="5212080" cy="2743200"/>
          </a:xfrm>
          <a:prstGeom prst="roundRect">
            <a:avLst>
              <a:gd name="adj" fmla="val 2667"/>
            </a:avLst>
          </a:prstGeom>
          <a:solidFill>
            <a:srgbClr val="F7F0F0"/>
          </a:solidFill>
          <a:ln w="9525">
            <a:solidFill>
              <a:srgbClr val="D9C9C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29400" y="33832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cohort H2 2026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629400" y="374904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companies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€250/mo special terms · close support
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= go-live ≤21 days · one full billing cycle · reference agreement
</a:t>
            </a:r>
            <a:pPr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75% conversion to paid in Jan 2027 (base case)
</a:t>
            </a:r>
            <a:pPr indent="0" marL="0">
              <a:buNone/>
            </a:pPr>
            <a:r>
              <a:rPr lang="en-US" sz="115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 is modeled, not hoped: 1%/mo of the Starter base upgrades to Professional (base case). Onboarding capacity: 3–4 go-lives per FTE per month → two dedicated hires.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BauLynq — Seed · July 2026 · Confidential · draft figures (Entwurf)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BauLynq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BauLynq — Investor Deck</dc:title>
  <dc:subject>PptxGenJS Presentation</dc:subject>
  <dc:creator>BauLynq</dc:creator>
  <cp:lastModifiedBy>BauLynq</cp:lastModifiedBy>
  <cp:revision>1</cp:revision>
  <dcterms:created xsi:type="dcterms:W3CDTF">2026-07-18T10:08:00Z</dcterms:created>
  <dcterms:modified xsi:type="dcterms:W3CDTF">2026-07-18T10:08:00Z</dcterms:modified>
</cp:coreProperties>
</file>